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8"/>
  </p:notesMasterIdLst>
  <p:sldIdLst>
    <p:sldId id="306" r:id="rId5"/>
    <p:sldId id="543" r:id="rId6"/>
    <p:sldId id="307" r:id="rId7"/>
    <p:sldId id="322" r:id="rId8"/>
    <p:sldId id="333" r:id="rId9"/>
    <p:sldId id="542" r:id="rId10"/>
    <p:sldId id="332" r:id="rId11"/>
    <p:sldId id="554" r:id="rId12"/>
    <p:sldId id="555" r:id="rId13"/>
    <p:sldId id="553" r:id="rId14"/>
    <p:sldId id="310" r:id="rId15"/>
    <p:sldId id="308" r:id="rId16"/>
    <p:sldId id="315" r:id="rId17"/>
    <p:sldId id="294" r:id="rId18"/>
    <p:sldId id="316" r:id="rId19"/>
    <p:sldId id="544" r:id="rId20"/>
    <p:sldId id="314" r:id="rId21"/>
    <p:sldId id="317" r:id="rId22"/>
    <p:sldId id="318" r:id="rId23"/>
    <p:sldId id="319" r:id="rId24"/>
    <p:sldId id="321" r:id="rId25"/>
    <p:sldId id="545" r:id="rId26"/>
    <p:sldId id="334" r:id="rId27"/>
    <p:sldId id="529" r:id="rId28"/>
    <p:sldId id="528" r:id="rId29"/>
    <p:sldId id="530" r:id="rId30"/>
    <p:sldId id="531" r:id="rId31"/>
    <p:sldId id="532" r:id="rId32"/>
    <p:sldId id="533" r:id="rId33"/>
    <p:sldId id="534" r:id="rId34"/>
    <p:sldId id="535" r:id="rId35"/>
    <p:sldId id="536" r:id="rId36"/>
    <p:sldId id="537" r:id="rId37"/>
    <p:sldId id="538" r:id="rId38"/>
    <p:sldId id="541" r:id="rId39"/>
    <p:sldId id="540" r:id="rId40"/>
    <p:sldId id="546" r:id="rId41"/>
    <p:sldId id="324" r:id="rId42"/>
    <p:sldId id="329" r:id="rId43"/>
    <p:sldId id="330" r:id="rId44"/>
    <p:sldId id="331" r:id="rId45"/>
    <p:sldId id="547" r:id="rId46"/>
    <p:sldId id="325" r:id="rId47"/>
    <p:sldId id="326" r:id="rId48"/>
    <p:sldId id="327" r:id="rId49"/>
    <p:sldId id="328" r:id="rId50"/>
    <p:sldId id="548" r:id="rId51"/>
    <p:sldId id="549" r:id="rId52"/>
    <p:sldId id="550" r:id="rId53"/>
    <p:sldId id="552" r:id="rId54"/>
    <p:sldId id="551"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84967" autoAdjust="0"/>
  </p:normalViewPr>
  <p:slideViewPr>
    <p:cSldViewPr snapToGrid="0">
      <p:cViewPr varScale="1">
        <p:scale>
          <a:sx n="117" d="100"/>
          <a:sy n="117" d="100"/>
        </p:scale>
        <p:origin x="138" y="15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domainpictures.net/view-image.php?image=13655&amp;picture=autumn-trees-in-a-park" TargetMode="External"/><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pixnio.com/objects/books/library-wisdom-knowledge-bookcase-book-literature-university" TargetMode="External"/><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vpetrou/uom-test-automation-v2/tree/feature-unit-test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britishbeaches.uk/whitby-beach-north-yorkshire-england/photos/14141"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pexels.com/photo/worms-eyeview-of-green-trees-957024/" TargetMode="External"/><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vpetrou/uom-test-automation-v2/tree/feature-integration-test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blicdomainpictures.net/view-image.php?image=40214&amp;picture=sunset-4" TargetMode="External"/><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pursuit.unimelb.edu.au/articles/planting-trees-is-no-substitute-for-natural-forests" TargetMode="External"/><Relationship Id="rId2" Type="http://schemas.openxmlformats.org/officeDocument/2006/relationships/image" Target="../media/image34.jpg"/><Relationship Id="rId1" Type="http://schemas.openxmlformats.org/officeDocument/2006/relationships/slideLayout" Target="../slideLayouts/slideLayout4.xml"/><Relationship Id="rId4" Type="http://schemas.openxmlformats.org/officeDocument/2006/relationships/hyperlink" Target="https://creativecommons.org/licenses/by-nd/3.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vpetrou/uom-test-automation-v2/tree/feature-api-tests"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pexels.com/photo/circle-clean-clear-drop-220211/" TargetMode="External"/><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pxhere.com/en/photo/265517" TargetMode="External"/><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vpetrou/uom-test-automation-v2/tree/feature-ui-tes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hyperlink" Target="http://rest-assured.io/" TargetMode="External"/><Relationship Id="rId3" Type="http://schemas.openxmlformats.org/officeDocument/2006/relationships/hyperlink" Target="https://site.mockito.org/" TargetMode="External"/><Relationship Id="rId7" Type="http://schemas.openxmlformats.org/officeDocument/2006/relationships/hyperlink" Target="https://cucumber.io/" TargetMode="External"/><Relationship Id="rId2" Type="http://schemas.openxmlformats.org/officeDocument/2006/relationships/hyperlink" Target="https://junit.org/junit5" TargetMode="External"/><Relationship Id="rId1" Type="http://schemas.openxmlformats.org/officeDocument/2006/relationships/slideLayout" Target="../slideLayouts/slideLayout6.xml"/><Relationship Id="rId6" Type="http://schemas.openxmlformats.org/officeDocument/2006/relationships/hyperlink" Target="https://www.testcontainers.org/" TargetMode="External"/><Relationship Id="rId5" Type="http://schemas.openxmlformats.org/officeDocument/2006/relationships/hyperlink" Target="https://assertj.github.io/doc/#assertj-core" TargetMode="External"/><Relationship Id="rId10" Type="http://schemas.openxmlformats.org/officeDocument/2006/relationships/hyperlink" Target="http://www.istqb.org/" TargetMode="External"/><Relationship Id="rId4" Type="http://schemas.openxmlformats.org/officeDocument/2006/relationships/hyperlink" Target="https://docs.spring.io/spring-framework/docs/current/reference/html/testing.html" TargetMode="External"/><Relationship Id="rId9" Type="http://schemas.openxmlformats.org/officeDocument/2006/relationships/hyperlink" Target="https://www.selenium.dev/"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theodevil/4931462736/" TargetMode="External"/><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istqb.org/" TargetMode="External"/><Relationship Id="rId1" Type="http://schemas.openxmlformats.org/officeDocument/2006/relationships/slideLayout" Target="../slideLayouts/slideLayout4.xml"/><Relationship Id="rId4" Type="http://schemas.openxmlformats.org/officeDocument/2006/relationships/hyperlink" Target="https://www.needpix.com/photo/download/1615601/graduation-cap-graduation-cap-education-school-success-hat-graduate-mortar"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linkedin.com/in/vpetrou" TargetMode="External"/><Relationship Id="rId7" Type="http://schemas.openxmlformats.org/officeDocument/2006/relationships/image" Target="../media/image38.png"/><Relationship Id="rId2" Type="http://schemas.openxmlformats.org/officeDocument/2006/relationships/hyperlink" Target="https://github.com/vpetrou" TargetMode="External"/><Relationship Id="rId1" Type="http://schemas.openxmlformats.org/officeDocument/2006/relationships/slideLayout" Target="../slideLayouts/slideLayout6.xml"/><Relationship Id="rId6" Type="http://schemas.openxmlformats.org/officeDocument/2006/relationships/hyperlink" Target="https://www.meetup.com/Thessaloniki-Software-Testing-and-QA" TargetMode="External"/><Relationship Id="rId5" Type="http://schemas.openxmlformats.org/officeDocument/2006/relationships/hyperlink" Target="mailto:vasilis.petrou@outlook.com.gr" TargetMode="External"/><Relationship Id="rId10" Type="http://schemas.openxmlformats.org/officeDocument/2006/relationships/image" Target="../media/image41.png"/><Relationship Id="rId4" Type="http://schemas.openxmlformats.org/officeDocument/2006/relationships/hyperlink" Target="mailto:vpetrou@netcompany-intrasoft.com" TargetMode="External"/><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thymindoman.com/the-mystical-resurrection-or-reincarnation-of-the-ocean-in-every-wave/"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bookshelf-filled-with-books-library-artwork-publication-education-wallpaper-pnwym"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vpetrou/uom-test-automation-v2"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594360"/>
            <a:ext cx="10264556" cy="1650076"/>
          </a:xfrm>
        </p:spPr>
        <p:txBody>
          <a:bodyPr>
            <a:normAutofit/>
          </a:bodyPr>
          <a:lstStyle/>
          <a:p>
            <a:r>
              <a:rPr lang="en-US" sz="3600" spc="400" dirty="0"/>
              <a:t>Software testing</a:t>
            </a:r>
            <a:endParaRPr lang="en-US" sz="36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Vasilis Petrou</a:t>
            </a:r>
          </a:p>
          <a:p>
            <a:r>
              <a:rPr lang="en-US" sz="1400" dirty="0">
                <a:solidFill>
                  <a:schemeClr val="tx1">
                    <a:lumMod val="65000"/>
                    <a:lumOff val="35000"/>
                  </a:schemeClr>
                </a:solidFill>
              </a:rPr>
              <a:t>Test Automation Architect</a:t>
            </a:r>
          </a:p>
          <a:p>
            <a:endParaRPr lang="en-US" dirty="0"/>
          </a:p>
        </p:txBody>
      </p:sp>
      <p:sp>
        <p:nvSpPr>
          <p:cNvPr id="4" name="Title 1">
            <a:extLst>
              <a:ext uri="{FF2B5EF4-FFF2-40B4-BE49-F238E27FC236}">
                <a16:creationId xmlns:a16="http://schemas.microsoft.com/office/drawing/2014/main" id="{758F2B40-8A0D-4D4B-9858-D9E7E8AECAC4}"/>
              </a:ext>
            </a:extLst>
          </p:cNvPr>
          <p:cNvSpPr txBox="1">
            <a:spLocks/>
          </p:cNvSpPr>
          <p:nvPr/>
        </p:nvSpPr>
        <p:spPr>
          <a:xfrm>
            <a:off x="1298448" y="971204"/>
            <a:ext cx="10264556" cy="1650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i="0" kern="1200" cap="all" baseline="0">
                <a:solidFill>
                  <a:schemeClr val="bg1"/>
                </a:solidFill>
                <a:latin typeface="+mj-lt"/>
                <a:ea typeface="+mj-ea"/>
                <a:cs typeface="+mj-cs"/>
              </a:defRPr>
            </a:lvl1pPr>
          </a:lstStyle>
          <a:p>
            <a:r>
              <a:rPr lang="el-GR" sz="1800" spc="400" dirty="0">
                <a:solidFill>
                  <a:schemeClr val="accent4">
                    <a:lumMod val="20000"/>
                    <a:lumOff val="80000"/>
                  </a:schemeClr>
                </a:solidFill>
              </a:rPr>
              <a:t>Συγχρονεσ τεχνολογιεσ προγραμματισμου: </a:t>
            </a:r>
            <a:r>
              <a:rPr lang="en-US" sz="1800" spc="400" dirty="0">
                <a:solidFill>
                  <a:schemeClr val="accent4">
                    <a:lumMod val="20000"/>
                    <a:lumOff val="80000"/>
                  </a:schemeClr>
                </a:solidFill>
              </a:rPr>
              <a:t>java &amp; SPRING</a:t>
            </a:r>
            <a:endParaRPr lang="en-US" sz="1800" dirty="0">
              <a:solidFill>
                <a:schemeClr val="accent4">
                  <a:lumMod val="20000"/>
                  <a:lumOff val="80000"/>
                </a:schemeClr>
              </a:solidFill>
            </a:endParaRPr>
          </a:p>
        </p:txBody>
      </p:sp>
      <p:pic>
        <p:nvPicPr>
          <p:cNvPr id="5" name="Picture 10" descr="Πανεπιστήμιο Μακεδονίας">
            <a:extLst>
              <a:ext uri="{FF2B5EF4-FFF2-40B4-BE49-F238E27FC236}">
                <a16:creationId xmlns:a16="http://schemas.microsoft.com/office/drawing/2014/main" id="{BD1A4C83-2A0C-486D-AD2E-2FD550CBC9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2275" y="362095"/>
            <a:ext cx="1636101" cy="96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Πλατφόρμα elearning Κέντρου δια βίου μάθησης Πανεπιστημίου Μακεδονίας">
            <a:extLst>
              <a:ext uri="{FF2B5EF4-FFF2-40B4-BE49-F238E27FC236}">
                <a16:creationId xmlns:a16="http://schemas.microsoft.com/office/drawing/2014/main" id="{9DF256D6-1E9D-4A22-BBEF-1D28C285A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59"/>
          <a:stretch/>
        </p:blipFill>
        <p:spPr bwMode="auto">
          <a:xfrm>
            <a:off x="3170414" y="362095"/>
            <a:ext cx="2131626" cy="104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4" y="2565980"/>
            <a:ext cx="9679449" cy="2176520"/>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UNIT Testing</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maCedonia</a:t>
            </a:r>
          </a:p>
        </p:txBody>
      </p:sp>
    </p:spTree>
    <p:extLst>
      <p:ext uri="{BB962C8B-B14F-4D97-AF65-F5344CB8AC3E}">
        <p14:creationId xmlns:p14="http://schemas.microsoft.com/office/powerpoint/2010/main" val="257181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0" y="1554173"/>
            <a:ext cx="4434840" cy="3236976"/>
          </a:xfrm>
        </p:spPr>
        <p:txBody>
          <a:bodyPr>
            <a:noAutofit/>
          </a:bodyPr>
          <a:lstStyle/>
          <a:p>
            <a:pPr algn="just"/>
            <a:r>
              <a:rPr lang="en-US" sz="2800" dirty="0">
                <a:solidFill>
                  <a:srgbClr val="002060"/>
                </a:solidFill>
              </a:rPr>
              <a:t>Developer Testing is an important step towards accountability. It gives developers a way to demonstrate the quality of the software they produce.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5025790"/>
            <a:ext cx="4434835" cy="510474"/>
          </a:xfrm>
        </p:spPr>
        <p:txBody>
          <a:bodyPr/>
          <a:lstStyle/>
          <a:p>
            <a:r>
              <a:rPr lang="en-US" sz="1800" dirty="0"/>
              <a:t>Kent Beck</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Software testing</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Unit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429000"/>
            <a:ext cx="6190488" cy="2743200"/>
          </a:xfrm>
        </p:spPr>
        <p:txBody>
          <a:bodyPr/>
          <a:lstStyle/>
          <a:p>
            <a:r>
              <a:rPr lang="en-US" sz="2000" b="1" dirty="0"/>
              <a:t>Unit testing </a:t>
            </a:r>
            <a:r>
              <a:rPr lang="en-US" sz="2000" dirty="0"/>
              <a:t>is a type of automated testing meant to verify whether a small and isolated piece of the codebase—the so-called “unit”—behaves as the developer intended. </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5078" r="15078"/>
          <a:stretch/>
        </p:blipFill>
        <p:spPr>
          <a:xfrm>
            <a:off x="7451965" y="1665520"/>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909826"/>
          </a:xfrm>
        </p:spPr>
        <p:txBody>
          <a:bodyPr>
            <a:normAutofit/>
          </a:bodyPr>
          <a:lstStyle/>
          <a:p>
            <a:r>
              <a:rPr lang="en-US" sz="5400" dirty="0"/>
              <a:t>Unit Tests Implemented by…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1" y="4106486"/>
            <a:ext cx="6389993" cy="2065713"/>
          </a:xfrm>
        </p:spPr>
        <p:txBody>
          <a:bodyPr/>
          <a:lstStyle/>
          <a:p>
            <a:r>
              <a:rPr lang="en-US" sz="2000" dirty="0"/>
              <a:t>The </a:t>
            </a:r>
            <a:r>
              <a:rPr lang="en-US" sz="2000" b="1" dirty="0"/>
              <a:t>Developer </a:t>
            </a:r>
            <a:r>
              <a:rPr lang="en-US" sz="2000" dirty="0"/>
              <a:t>that implements the related source code.</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50" r="16650"/>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13" name="Date Placeholder 8">
            <a:extLst>
              <a:ext uri="{FF2B5EF4-FFF2-40B4-BE49-F238E27FC236}">
                <a16:creationId xmlns:a16="http://schemas.microsoft.com/office/drawing/2014/main" id="{1577FD46-FE61-4A77-9E20-69A5AD500747}"/>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Tree>
    <p:extLst>
      <p:ext uri="{BB962C8B-B14F-4D97-AF65-F5344CB8AC3E}">
        <p14:creationId xmlns:p14="http://schemas.microsoft.com/office/powerpoint/2010/main" val="406213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Not a Unit Test, when…</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14</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39383" y="2646278"/>
            <a:ext cx="9713233" cy="275448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rPr>
              <a:t>It talks to the </a:t>
            </a:r>
            <a:r>
              <a:rPr lang="en-US" sz="2800" b="1" dirty="0">
                <a:solidFill>
                  <a:srgbClr val="1B2331"/>
                </a:solidFill>
              </a:rPr>
              <a:t>database</a:t>
            </a:r>
          </a:p>
          <a:p>
            <a:r>
              <a:rPr lang="en-US" sz="2800" dirty="0">
                <a:solidFill>
                  <a:srgbClr val="1B2331"/>
                </a:solidFill>
              </a:rPr>
              <a:t>It communicates across the </a:t>
            </a:r>
            <a:r>
              <a:rPr lang="en-US" sz="2800" b="1" dirty="0">
                <a:solidFill>
                  <a:srgbClr val="1B2331"/>
                </a:solidFill>
              </a:rPr>
              <a:t>network</a:t>
            </a:r>
          </a:p>
          <a:p>
            <a:r>
              <a:rPr lang="en-US" sz="2800" dirty="0">
                <a:solidFill>
                  <a:srgbClr val="1B2331"/>
                </a:solidFill>
              </a:rPr>
              <a:t>It touches the </a:t>
            </a:r>
            <a:r>
              <a:rPr lang="en-US" sz="2800" b="1" dirty="0">
                <a:solidFill>
                  <a:srgbClr val="1B2331"/>
                </a:solidFill>
              </a:rPr>
              <a:t>file system</a:t>
            </a:r>
          </a:p>
          <a:p>
            <a:r>
              <a:rPr lang="en-US" sz="2800" dirty="0">
                <a:solidFill>
                  <a:srgbClr val="1B2331"/>
                </a:solidFill>
              </a:rPr>
              <a:t>It </a:t>
            </a:r>
            <a:r>
              <a:rPr lang="en-US" sz="2800" b="1" dirty="0">
                <a:solidFill>
                  <a:srgbClr val="1B2331"/>
                </a:solidFill>
              </a:rPr>
              <a:t>cannot</a:t>
            </a:r>
            <a:r>
              <a:rPr lang="en-US" sz="2800" dirty="0">
                <a:solidFill>
                  <a:srgbClr val="1B2331"/>
                </a:solidFill>
              </a:rPr>
              <a:t> run in </a:t>
            </a:r>
            <a:r>
              <a:rPr lang="en-US" sz="2800" b="1" dirty="0">
                <a:solidFill>
                  <a:srgbClr val="1B2331"/>
                </a:solidFill>
              </a:rPr>
              <a:t>parallel</a:t>
            </a:r>
            <a:r>
              <a:rPr lang="en-US" sz="2800" dirty="0">
                <a:solidFill>
                  <a:srgbClr val="1B2331"/>
                </a:solidFill>
              </a:rPr>
              <a:t> with other unit tests</a:t>
            </a:r>
          </a:p>
          <a:p>
            <a:r>
              <a:rPr lang="en-US" sz="2800" dirty="0">
                <a:solidFill>
                  <a:srgbClr val="1B2331"/>
                </a:solidFill>
              </a:rPr>
              <a:t>It needs special </a:t>
            </a:r>
            <a:r>
              <a:rPr lang="en-US" sz="2800" b="1" dirty="0">
                <a:solidFill>
                  <a:srgbClr val="1B2331"/>
                </a:solidFill>
              </a:rPr>
              <a:t>environment</a:t>
            </a:r>
            <a:r>
              <a:rPr lang="en-US" sz="2800" dirty="0">
                <a:solidFill>
                  <a:srgbClr val="1B2331"/>
                </a:solidFill>
              </a:rPr>
              <a:t> </a:t>
            </a:r>
            <a:r>
              <a:rPr lang="en-US" sz="2800" b="1" dirty="0">
                <a:solidFill>
                  <a:srgbClr val="1B2331"/>
                </a:solidFill>
              </a:rPr>
              <a:t>configuration</a:t>
            </a:r>
            <a:r>
              <a:rPr lang="en-US" sz="2800" dirty="0">
                <a:solidFill>
                  <a:srgbClr val="1B2331"/>
                </a:solidFill>
              </a:rPr>
              <a:t> to run</a:t>
            </a:r>
          </a:p>
          <a:p>
            <a:r>
              <a:rPr lang="en-US" sz="2800" dirty="0">
                <a:solidFill>
                  <a:srgbClr val="1B2331"/>
                </a:solidFill>
              </a:rPr>
              <a:t>It loads the </a:t>
            </a:r>
            <a:r>
              <a:rPr lang="en-US" sz="2800" b="1" dirty="0">
                <a:solidFill>
                  <a:srgbClr val="1B2331"/>
                </a:solidFill>
              </a:rPr>
              <a:t>Spring</a:t>
            </a:r>
            <a:r>
              <a:rPr lang="en-US" sz="2800" dirty="0">
                <a:solidFill>
                  <a:srgbClr val="1B2331"/>
                </a:solidFill>
              </a:rPr>
              <a:t> </a:t>
            </a:r>
            <a:r>
              <a:rPr lang="en-US" sz="2800" b="1" dirty="0">
                <a:solidFill>
                  <a:srgbClr val="1B2331"/>
                </a:solidFill>
              </a:rPr>
              <a:t>context</a:t>
            </a:r>
            <a:r>
              <a:rPr lang="en-US" sz="2800" dirty="0">
                <a:solidFill>
                  <a:srgbClr val="1B2331"/>
                </a:solidFill>
              </a:rPr>
              <a:t> (when using Spring)</a:t>
            </a:r>
            <a:endParaRPr lang="en-US" sz="28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78391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Unit Test Best Practices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15</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39383" y="2542210"/>
            <a:ext cx="9713233" cy="275448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rPr>
              <a:t>A unit test must be </a:t>
            </a:r>
            <a:r>
              <a:rPr lang="en-US" sz="2800" b="1" dirty="0">
                <a:solidFill>
                  <a:srgbClr val="1B2331"/>
                </a:solidFill>
              </a:rPr>
              <a:t>fast</a:t>
            </a:r>
            <a:r>
              <a:rPr lang="en-US" sz="2800" dirty="0">
                <a:solidFill>
                  <a:srgbClr val="1B2331"/>
                </a:solidFill>
              </a:rPr>
              <a:t>.</a:t>
            </a:r>
          </a:p>
          <a:p>
            <a:r>
              <a:rPr lang="en-US" sz="2800" dirty="0">
                <a:solidFill>
                  <a:srgbClr val="1B2331"/>
                </a:solidFill>
              </a:rPr>
              <a:t>A unit test must be </a:t>
            </a:r>
            <a:r>
              <a:rPr lang="en-US" sz="2800" b="1" dirty="0">
                <a:solidFill>
                  <a:srgbClr val="1B2331"/>
                </a:solidFill>
              </a:rPr>
              <a:t>deterministic</a:t>
            </a:r>
            <a:r>
              <a:rPr lang="en-US" sz="2800" dirty="0">
                <a:solidFill>
                  <a:srgbClr val="1B2331"/>
                </a:solidFill>
              </a:rPr>
              <a:t>. If it’s failing, it has to continue to fail until someone fix the code under test.</a:t>
            </a:r>
          </a:p>
          <a:p>
            <a:r>
              <a:rPr lang="en-US" sz="2800" dirty="0">
                <a:solidFill>
                  <a:srgbClr val="1B2331"/>
                </a:solidFill>
              </a:rPr>
              <a:t>A unit test must </a:t>
            </a:r>
            <a:r>
              <a:rPr lang="en-US" sz="2800" b="1" dirty="0">
                <a:solidFill>
                  <a:srgbClr val="1B2331"/>
                </a:solidFill>
              </a:rPr>
              <a:t>not be depended </a:t>
            </a:r>
            <a:r>
              <a:rPr lang="en-US" sz="2800" dirty="0">
                <a:solidFill>
                  <a:srgbClr val="1B2331"/>
                </a:solidFill>
              </a:rPr>
              <a:t>on external dependencies. Mocks can be used for that purpose. </a:t>
            </a:r>
          </a:p>
          <a:p>
            <a:r>
              <a:rPr lang="en-US" sz="2800" dirty="0">
                <a:solidFill>
                  <a:srgbClr val="1B2331"/>
                </a:solidFill>
              </a:rPr>
              <a:t>A unit test must </a:t>
            </a:r>
            <a:r>
              <a:rPr lang="en-US" sz="2800" b="1" dirty="0">
                <a:solidFill>
                  <a:srgbClr val="1B2331"/>
                </a:solidFill>
              </a:rPr>
              <a:t>cover a specific portion </a:t>
            </a:r>
            <a:r>
              <a:rPr lang="en-US" sz="2800" dirty="0">
                <a:solidFill>
                  <a:srgbClr val="1B2331"/>
                </a:solidFill>
              </a:rPr>
              <a:t>of the code giving a super precise feedback.</a:t>
            </a:r>
          </a:p>
        </p:txBody>
      </p:sp>
      <p:sp>
        <p:nvSpPr>
          <p:cNvPr id="6" name="Date Placeholder 8">
            <a:extLst>
              <a:ext uri="{FF2B5EF4-FFF2-40B4-BE49-F238E27FC236}">
                <a16:creationId xmlns:a16="http://schemas.microsoft.com/office/drawing/2014/main" id="{70260EBC-1245-4A30-B340-AA08AFD68CA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32967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Unit Test Tools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16</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39383" y="2374540"/>
            <a:ext cx="9713233" cy="210892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1B2331"/>
                </a:solidFill>
              </a:rPr>
              <a:t>JUnit5</a:t>
            </a:r>
          </a:p>
          <a:p>
            <a:r>
              <a:rPr lang="en-US" sz="2000" dirty="0">
                <a:solidFill>
                  <a:srgbClr val="1B2331"/>
                </a:solidFill>
              </a:rPr>
              <a:t>Mockito</a:t>
            </a:r>
          </a:p>
          <a:p>
            <a:r>
              <a:rPr lang="en-US" sz="2000" dirty="0">
                <a:solidFill>
                  <a:srgbClr val="1B2331"/>
                </a:solidFill>
              </a:rPr>
              <a:t>MockMvc (Spring Test)</a:t>
            </a:r>
          </a:p>
          <a:p>
            <a:r>
              <a:rPr lang="en-US" sz="2000" dirty="0">
                <a:solidFill>
                  <a:srgbClr val="1B2331"/>
                </a:solidFill>
              </a:rPr>
              <a:t>Maven Surefire Plugin</a:t>
            </a:r>
          </a:p>
          <a:p>
            <a:endParaRPr lang="en-US" sz="2000" dirty="0">
              <a:solidFill>
                <a:srgbClr val="1B2331"/>
              </a:solidFill>
            </a:endParaRPr>
          </a:p>
          <a:p>
            <a:pPr marL="0" indent="0">
              <a:buNone/>
            </a:pPr>
            <a:r>
              <a:rPr lang="en-US" sz="2000" dirty="0">
                <a:hlinkClick r:id="rId2"/>
              </a:rPr>
              <a:t>https://github.com/vpetrou/uom-test-automation-v2/tree/feature-unit-tests</a:t>
            </a:r>
            <a:r>
              <a:rPr lang="en-US" sz="2000" dirty="0">
                <a:solidFill>
                  <a:srgbClr val="1B2331"/>
                </a:solidFill>
              </a:rPr>
              <a:t> </a:t>
            </a:r>
            <a:endParaRPr lang="en-US" sz="20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263036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5" y="2774819"/>
            <a:ext cx="9679449" cy="2073169"/>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INTEGRATION Testing</a:t>
            </a:r>
            <a:endParaRPr lang="en-US" sz="5400" b="1" i="0" kern="1200" cap="all" baseline="0" dirty="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makedonia</a:t>
            </a:r>
          </a:p>
        </p:txBody>
      </p:sp>
    </p:spTree>
    <p:extLst>
      <p:ext uri="{BB962C8B-B14F-4D97-AF65-F5344CB8AC3E}">
        <p14:creationId xmlns:p14="http://schemas.microsoft.com/office/powerpoint/2010/main" val="384125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Integration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564834"/>
            <a:ext cx="6190488" cy="2607365"/>
          </a:xfrm>
        </p:spPr>
        <p:txBody>
          <a:bodyPr/>
          <a:lstStyle/>
          <a:p>
            <a:r>
              <a:rPr lang="en-US" sz="2000" b="1" dirty="0"/>
              <a:t>Integration testing </a:t>
            </a:r>
            <a:r>
              <a:rPr lang="en-US" sz="2000" dirty="0"/>
              <a:t>is a type of automated testing meant to verify whether different modules are bounded correctly and if they work as expected.</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2500" r="12500"/>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
        <p:nvSpPr>
          <p:cNvPr id="12" name="Date Placeholder 8">
            <a:extLst>
              <a:ext uri="{FF2B5EF4-FFF2-40B4-BE49-F238E27FC236}">
                <a16:creationId xmlns:a16="http://schemas.microsoft.com/office/drawing/2014/main" id="{1E3E73B1-F6F4-42CA-9DC9-04DD87187019}"/>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makedonia</a:t>
            </a:r>
          </a:p>
        </p:txBody>
      </p:sp>
    </p:spTree>
    <p:extLst>
      <p:ext uri="{BB962C8B-B14F-4D97-AF65-F5344CB8AC3E}">
        <p14:creationId xmlns:p14="http://schemas.microsoft.com/office/powerpoint/2010/main" val="3449348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909826"/>
          </a:xfrm>
        </p:spPr>
        <p:txBody>
          <a:bodyPr>
            <a:normAutofit/>
          </a:bodyPr>
          <a:lstStyle/>
          <a:p>
            <a:r>
              <a:rPr lang="en-US" sz="5400" dirty="0"/>
              <a:t>Integration Tests Implemented by…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1" y="4106486"/>
            <a:ext cx="6389993" cy="2065713"/>
          </a:xfrm>
        </p:spPr>
        <p:txBody>
          <a:bodyPr/>
          <a:lstStyle/>
          <a:p>
            <a:r>
              <a:rPr lang="en-US" sz="2000" dirty="0"/>
              <a:t>Who is responsible depends on the team. But </a:t>
            </a:r>
            <a:r>
              <a:rPr lang="en-US" sz="2000" b="1" dirty="0"/>
              <a:t>Developers </a:t>
            </a:r>
            <a:r>
              <a:rPr lang="en-US" sz="2000" dirty="0"/>
              <a:t>are usually the ones who are responsible for writing and maintaining integration tests.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67" r="16667"/>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12" name="Date Placeholder 8">
            <a:extLst>
              <a:ext uri="{FF2B5EF4-FFF2-40B4-BE49-F238E27FC236}">
                <a16:creationId xmlns:a16="http://schemas.microsoft.com/office/drawing/2014/main" id="{36F0456A-CE67-4324-87E2-5F5BD113AB86}"/>
              </a:ext>
            </a:extLst>
          </p:cNvPr>
          <p:cNvSpPr>
            <a:spLocks noGrp="1"/>
          </p:cNvSpPr>
          <p:nvPr>
            <p:ph type="dt" sz="half" idx="10"/>
          </p:nvPr>
        </p:nvSpPr>
        <p:spPr>
          <a:xfrm>
            <a:off x="838200" y="6356350"/>
            <a:ext cx="10043160" cy="365125"/>
          </a:xfrm>
        </p:spPr>
        <p:txBody>
          <a:bodyPr/>
          <a:lstStyle/>
          <a:p>
            <a:r>
              <a:rPr lang="en-US" dirty="0">
                <a:solidFill>
                  <a:srgbClr val="002060"/>
                </a:solidFill>
              </a:rPr>
              <a:t>14-15/06/2022 Vasilis petrou | kedivim | university of makedonia</a:t>
            </a:r>
          </a:p>
        </p:txBody>
      </p:sp>
    </p:spTree>
    <p:extLst>
      <p:ext uri="{BB962C8B-B14F-4D97-AF65-F5344CB8AC3E}">
        <p14:creationId xmlns:p14="http://schemas.microsoft.com/office/powerpoint/2010/main" val="33709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708310" y="442524"/>
            <a:ext cx="9144000" cy="585139"/>
          </a:xfrm>
        </p:spPr>
        <p:txBody>
          <a:bodyPr vert="horz" lIns="91440" tIns="45720" rIns="91440" bIns="45720" rtlCol="0" anchor="b">
            <a:normAutofit fontScale="90000"/>
          </a:bodyPr>
          <a:lstStyle/>
          <a:p>
            <a:pPr algn="l"/>
            <a:r>
              <a:rPr lang="en-US" sz="3600" b="0" i="0" kern="1200" cap="all" spc="400" baseline="0" dirty="0">
                <a:solidFill>
                  <a:schemeClr val="bg2">
                    <a:lumMod val="10000"/>
                  </a:schemeClr>
                </a:solidFill>
                <a:latin typeface="+mj-lt"/>
                <a:ea typeface="+mj-ea"/>
                <a:cs typeface="+mj-cs"/>
              </a:rPr>
              <a:t>About me</a:t>
            </a:r>
            <a:endParaRPr lang="en-US" sz="3600" b="0" i="0" kern="1200" cap="all" baseline="0" dirty="0">
              <a:solidFill>
                <a:schemeClr val="bg2">
                  <a:lumMod val="10000"/>
                </a:schemeClr>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solidFill>
                  <a:srgbClr val="002060"/>
                </a:solidFill>
              </a:rPr>
              <a:t>14-15/06/2022 Vasilis petrou | kedivim | university of maCedonia</a:t>
            </a:r>
          </a:p>
        </p:txBody>
      </p:sp>
      <p:sp>
        <p:nvSpPr>
          <p:cNvPr id="7" name="Content Placeholder 2">
            <a:extLst>
              <a:ext uri="{FF2B5EF4-FFF2-40B4-BE49-F238E27FC236}">
                <a16:creationId xmlns:a16="http://schemas.microsoft.com/office/drawing/2014/main" id="{097D5569-CE99-4E9D-81F5-0AE4E27A527F}"/>
              </a:ext>
            </a:extLst>
          </p:cNvPr>
          <p:cNvSpPr txBox="1">
            <a:spLocks/>
          </p:cNvSpPr>
          <p:nvPr/>
        </p:nvSpPr>
        <p:spPr>
          <a:xfrm>
            <a:off x="1757447" y="2326651"/>
            <a:ext cx="10146378" cy="277993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lnSpc>
                <a:spcPct val="150000"/>
              </a:lnSpc>
              <a:buClr>
                <a:schemeClr val="tx2">
                  <a:lumMod val="90000"/>
                  <a:lumOff val="10000"/>
                </a:schemeClr>
              </a:buClr>
            </a:pPr>
            <a:r>
              <a:rPr lang="en-US" sz="2000" dirty="0">
                <a:solidFill>
                  <a:schemeClr val="tx2">
                    <a:lumMod val="90000"/>
                    <a:lumOff val="10000"/>
                  </a:schemeClr>
                </a:solidFill>
              </a:rPr>
              <a:t>Test Automation Architect and Consultant at Netcompany-Intrasoft</a:t>
            </a:r>
          </a:p>
          <a:p>
            <a:pPr algn="just">
              <a:lnSpc>
                <a:spcPct val="150000"/>
              </a:lnSpc>
              <a:buClr>
                <a:schemeClr val="tx2">
                  <a:lumMod val="90000"/>
                  <a:lumOff val="10000"/>
                </a:schemeClr>
              </a:buClr>
            </a:pPr>
            <a:r>
              <a:rPr lang="en-US" sz="2000" dirty="0">
                <a:solidFill>
                  <a:schemeClr val="tx2">
                    <a:lumMod val="90000"/>
                    <a:lumOff val="10000"/>
                  </a:schemeClr>
                </a:solidFill>
              </a:rPr>
              <a:t>17 years Experience in Software Development and Test Automation</a:t>
            </a:r>
          </a:p>
          <a:p>
            <a:pPr algn="just">
              <a:lnSpc>
                <a:spcPct val="150000"/>
              </a:lnSpc>
              <a:buClr>
                <a:schemeClr val="tx2">
                  <a:lumMod val="90000"/>
                  <a:lumOff val="10000"/>
                </a:schemeClr>
              </a:buClr>
            </a:pPr>
            <a:r>
              <a:rPr lang="en-US" sz="2000" dirty="0">
                <a:solidFill>
                  <a:schemeClr val="tx2">
                    <a:lumMod val="90000"/>
                    <a:lumOff val="10000"/>
                  </a:schemeClr>
                </a:solidFill>
              </a:rPr>
              <a:t>Co-organizer of Thessaloniki Software Testing &amp; QA Meetup</a:t>
            </a:r>
          </a:p>
          <a:p>
            <a:pPr algn="just">
              <a:lnSpc>
                <a:spcPct val="150000"/>
              </a:lnSpc>
              <a:buClr>
                <a:schemeClr val="tx2">
                  <a:lumMod val="90000"/>
                  <a:lumOff val="10000"/>
                </a:schemeClr>
              </a:buClr>
            </a:pPr>
            <a:r>
              <a:rPr lang="en-US" sz="2000" dirty="0">
                <a:solidFill>
                  <a:schemeClr val="tx2">
                    <a:lumMod val="90000"/>
                    <a:lumOff val="10000"/>
                  </a:schemeClr>
                </a:solidFill>
              </a:rPr>
              <a:t>Test Automation Instructor in Universities &amp; Institutions</a:t>
            </a:r>
          </a:p>
        </p:txBody>
      </p:sp>
      <p:pic>
        <p:nvPicPr>
          <p:cNvPr id="8" name="Picture 6" descr="Αποτέλεσμα εικόνας για minion developer">
            <a:extLst>
              <a:ext uri="{FF2B5EF4-FFF2-40B4-BE49-F238E27FC236}">
                <a16:creationId xmlns:a16="http://schemas.microsoft.com/office/drawing/2014/main" id="{403B21AB-3A63-4AD9-994E-A55CDE71F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10" y="1098446"/>
            <a:ext cx="1228205" cy="122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8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Integrat</a:t>
            </a:r>
            <a:r>
              <a:rPr lang="en-US" dirty="0"/>
              <a:t>ion Testing Approaches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20</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51253" y="3158836"/>
            <a:ext cx="9713233" cy="179703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solidFill>
                  <a:srgbClr val="1B2331"/>
                </a:solidFill>
              </a:rPr>
              <a:t>Big Bang</a:t>
            </a:r>
            <a:r>
              <a:rPr lang="en-US" sz="2800" dirty="0">
                <a:solidFill>
                  <a:srgbClr val="1B2331"/>
                </a:solidFill>
              </a:rPr>
              <a:t>: All methods/units combined and tested into a single step.</a:t>
            </a:r>
          </a:p>
          <a:p>
            <a:r>
              <a:rPr lang="en-US" sz="2800" b="1" dirty="0">
                <a:solidFill>
                  <a:srgbClr val="1B2331"/>
                </a:solidFill>
              </a:rPr>
              <a:t>Top-Down</a:t>
            </a:r>
            <a:r>
              <a:rPr lang="en-US" sz="2800" dirty="0">
                <a:solidFill>
                  <a:srgbClr val="1B2331"/>
                </a:solidFill>
              </a:rPr>
              <a:t>: Top-level functions/modules/units tested first.</a:t>
            </a:r>
          </a:p>
          <a:p>
            <a:r>
              <a:rPr lang="en-US" sz="2800" b="1" dirty="0">
                <a:solidFill>
                  <a:srgbClr val="1B2331"/>
                </a:solidFill>
              </a:rPr>
              <a:t>Bottom-Up</a:t>
            </a:r>
            <a:r>
              <a:rPr lang="en-US" sz="2800" dirty="0">
                <a:solidFill>
                  <a:srgbClr val="1B2331"/>
                </a:solidFill>
              </a:rPr>
              <a:t>: Bottom level functions/modules/units tested first.</a:t>
            </a:r>
          </a:p>
          <a:p>
            <a:r>
              <a:rPr lang="en-US" sz="2800" b="1" dirty="0">
                <a:solidFill>
                  <a:srgbClr val="1B2331"/>
                </a:solidFill>
              </a:rPr>
              <a:t>Sandwich</a:t>
            </a:r>
            <a:r>
              <a:rPr lang="en-US" sz="2800" dirty="0">
                <a:solidFill>
                  <a:srgbClr val="1B2331"/>
                </a:solidFill>
              </a:rPr>
              <a:t> (or Hybrid): Combination of Top-Down/Bottom-up.</a:t>
            </a:r>
          </a:p>
        </p:txBody>
      </p:sp>
      <p:sp>
        <p:nvSpPr>
          <p:cNvPr id="5" name="Date Placeholder 8">
            <a:extLst>
              <a:ext uri="{FF2B5EF4-FFF2-40B4-BE49-F238E27FC236}">
                <a16:creationId xmlns:a16="http://schemas.microsoft.com/office/drawing/2014/main" id="{D3E42E00-CE10-4AF7-ADF1-57E5902CDA95}"/>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201053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Integrat</a:t>
            </a:r>
            <a:r>
              <a:rPr lang="en-US" dirty="0"/>
              <a:t>ion Test Best Practices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21</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51253" y="3158836"/>
            <a:ext cx="9713233" cy="179703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latin typeface="montregular"/>
              </a:rPr>
              <a:t>An integration test must be executed as </a:t>
            </a:r>
            <a:r>
              <a:rPr lang="en-US" sz="2800" b="1" dirty="0">
                <a:solidFill>
                  <a:srgbClr val="1B2331"/>
                </a:solidFill>
                <a:latin typeface="montregular"/>
              </a:rPr>
              <a:t>early</a:t>
            </a:r>
            <a:r>
              <a:rPr lang="en-US" sz="2800" dirty="0">
                <a:solidFill>
                  <a:srgbClr val="1B2331"/>
                </a:solidFill>
                <a:latin typeface="montregular"/>
              </a:rPr>
              <a:t> and as </a:t>
            </a:r>
            <a:r>
              <a:rPr lang="en-US" sz="2800" b="1" dirty="0">
                <a:solidFill>
                  <a:srgbClr val="1B2331"/>
                </a:solidFill>
                <a:latin typeface="montregular"/>
              </a:rPr>
              <a:t>often</a:t>
            </a:r>
            <a:r>
              <a:rPr lang="en-US" sz="2800" dirty="0">
                <a:solidFill>
                  <a:srgbClr val="1B2331"/>
                </a:solidFill>
                <a:latin typeface="montregular"/>
              </a:rPr>
              <a:t> as possible, once unit test is complete.</a:t>
            </a:r>
          </a:p>
          <a:p>
            <a:r>
              <a:rPr lang="en-US" sz="2800" dirty="0">
                <a:solidFill>
                  <a:srgbClr val="1B2331"/>
                </a:solidFill>
                <a:latin typeface="montregular"/>
              </a:rPr>
              <a:t>An integration test must </a:t>
            </a:r>
            <a:r>
              <a:rPr lang="en-US" sz="2800" b="1" dirty="0">
                <a:solidFill>
                  <a:srgbClr val="1B2331"/>
                </a:solidFill>
                <a:latin typeface="montregular"/>
              </a:rPr>
              <a:t>not</a:t>
            </a:r>
            <a:r>
              <a:rPr lang="en-US" sz="2800" dirty="0">
                <a:solidFill>
                  <a:srgbClr val="1B2331"/>
                </a:solidFill>
                <a:latin typeface="montregular"/>
              </a:rPr>
              <a:t> test </a:t>
            </a:r>
            <a:r>
              <a:rPr lang="en-US" sz="2800" b="1" dirty="0">
                <a:solidFill>
                  <a:srgbClr val="1B2331"/>
                </a:solidFill>
                <a:latin typeface="montregular"/>
              </a:rPr>
              <a:t>business</a:t>
            </a:r>
            <a:r>
              <a:rPr lang="en-US" sz="2800" dirty="0">
                <a:solidFill>
                  <a:srgbClr val="1B2331"/>
                </a:solidFill>
                <a:latin typeface="montregular"/>
              </a:rPr>
              <a:t> </a:t>
            </a:r>
            <a:r>
              <a:rPr lang="en-US" sz="2800" b="1" dirty="0">
                <a:solidFill>
                  <a:srgbClr val="1B2331"/>
                </a:solidFill>
                <a:latin typeface="montregular"/>
              </a:rPr>
              <a:t>logic</a:t>
            </a:r>
          </a:p>
          <a:p>
            <a:r>
              <a:rPr lang="en-US" sz="2800" dirty="0">
                <a:solidFill>
                  <a:srgbClr val="1B2331"/>
                </a:solidFill>
                <a:latin typeface="montregular"/>
              </a:rPr>
              <a:t>An integration test must </a:t>
            </a:r>
            <a:r>
              <a:rPr lang="en-US" sz="2800" b="1" dirty="0">
                <a:solidFill>
                  <a:srgbClr val="1B2331"/>
                </a:solidFill>
                <a:latin typeface="montregular"/>
              </a:rPr>
              <a:t>not</a:t>
            </a:r>
            <a:r>
              <a:rPr lang="en-US" sz="2800" dirty="0">
                <a:solidFill>
                  <a:srgbClr val="1B2331"/>
                </a:solidFill>
                <a:latin typeface="montregular"/>
              </a:rPr>
              <a:t> </a:t>
            </a:r>
            <a:r>
              <a:rPr lang="en-US" sz="2800" b="1" dirty="0">
                <a:solidFill>
                  <a:srgbClr val="1B2331"/>
                </a:solidFill>
                <a:latin typeface="montregular"/>
              </a:rPr>
              <a:t>utilize</a:t>
            </a:r>
            <a:r>
              <a:rPr lang="en-US" sz="2800" dirty="0">
                <a:solidFill>
                  <a:srgbClr val="1B2331"/>
                </a:solidFill>
                <a:latin typeface="montregular"/>
              </a:rPr>
              <a:t> the </a:t>
            </a:r>
            <a:r>
              <a:rPr lang="en-US" sz="2800" b="1" dirty="0">
                <a:solidFill>
                  <a:srgbClr val="1B2331"/>
                </a:solidFill>
                <a:latin typeface="montregular"/>
              </a:rPr>
              <a:t>actual</a:t>
            </a:r>
            <a:r>
              <a:rPr lang="en-US" sz="2800" dirty="0">
                <a:solidFill>
                  <a:srgbClr val="1B2331"/>
                </a:solidFill>
                <a:latin typeface="montregular"/>
              </a:rPr>
              <a:t> production </a:t>
            </a:r>
            <a:r>
              <a:rPr lang="en-US" sz="2800" b="1" dirty="0">
                <a:solidFill>
                  <a:srgbClr val="1B2331"/>
                </a:solidFill>
                <a:latin typeface="montregular"/>
              </a:rPr>
              <a:t>dependencies</a:t>
            </a:r>
            <a:r>
              <a:rPr lang="en-US" sz="2800" dirty="0">
                <a:solidFill>
                  <a:srgbClr val="1B2331"/>
                </a:solidFill>
                <a:latin typeface="montregular"/>
              </a:rPr>
              <a:t> (e.g., database/network etc.).</a:t>
            </a:r>
          </a:p>
          <a:p>
            <a:r>
              <a:rPr lang="en-US" sz="2800" dirty="0">
                <a:solidFill>
                  <a:srgbClr val="1B2331"/>
                </a:solidFill>
                <a:latin typeface="montregular"/>
              </a:rPr>
              <a:t>An integration test must </a:t>
            </a:r>
            <a:r>
              <a:rPr lang="en-US" sz="2800" b="1" dirty="0">
                <a:solidFill>
                  <a:srgbClr val="1B2331"/>
                </a:solidFill>
                <a:latin typeface="montregular"/>
              </a:rPr>
              <a:t>use</a:t>
            </a:r>
            <a:r>
              <a:rPr lang="en-US" sz="2800" dirty="0">
                <a:solidFill>
                  <a:srgbClr val="1B2331"/>
                </a:solidFill>
                <a:latin typeface="montregular"/>
              </a:rPr>
              <a:t> </a:t>
            </a:r>
            <a:r>
              <a:rPr lang="en-US" sz="2800" b="1" dirty="0">
                <a:solidFill>
                  <a:srgbClr val="1B2331"/>
                </a:solidFill>
                <a:latin typeface="montregular"/>
              </a:rPr>
              <a:t>in-memory database </a:t>
            </a:r>
            <a:r>
              <a:rPr lang="en-US" sz="2800" dirty="0">
                <a:solidFill>
                  <a:srgbClr val="1B2331"/>
                </a:solidFill>
                <a:latin typeface="montregular"/>
              </a:rPr>
              <a:t>for mimicking the database. </a:t>
            </a:r>
          </a:p>
          <a:p>
            <a:r>
              <a:rPr lang="en-US" sz="2800" dirty="0">
                <a:solidFill>
                  <a:srgbClr val="1B2331"/>
                </a:solidFill>
                <a:latin typeface="montregular"/>
              </a:rPr>
              <a:t>An integration test must </a:t>
            </a:r>
            <a:r>
              <a:rPr lang="en-US" sz="2800" b="1" dirty="0">
                <a:solidFill>
                  <a:srgbClr val="1B2331"/>
                </a:solidFill>
                <a:latin typeface="montregular"/>
              </a:rPr>
              <a:t>use</a:t>
            </a:r>
            <a:r>
              <a:rPr lang="en-US" sz="2800" dirty="0">
                <a:solidFill>
                  <a:srgbClr val="1B2331"/>
                </a:solidFill>
                <a:latin typeface="montregular"/>
              </a:rPr>
              <a:t> the </a:t>
            </a:r>
            <a:r>
              <a:rPr lang="en-US" sz="2800" b="1" dirty="0">
                <a:solidFill>
                  <a:srgbClr val="1B2331"/>
                </a:solidFill>
                <a:latin typeface="montregular"/>
              </a:rPr>
              <a:t>Spring</a:t>
            </a:r>
            <a:r>
              <a:rPr lang="en-US" sz="2800" dirty="0">
                <a:solidFill>
                  <a:srgbClr val="1B2331"/>
                </a:solidFill>
                <a:latin typeface="montregular"/>
              </a:rPr>
              <a:t> </a:t>
            </a:r>
            <a:r>
              <a:rPr lang="en-US" sz="2800" b="1" dirty="0">
                <a:solidFill>
                  <a:srgbClr val="1B2331"/>
                </a:solidFill>
                <a:latin typeface="montregular"/>
              </a:rPr>
              <a:t>context</a:t>
            </a:r>
            <a:r>
              <a:rPr lang="en-US" sz="2800" dirty="0">
                <a:solidFill>
                  <a:srgbClr val="1B2331"/>
                </a:solidFill>
                <a:latin typeface="montregular"/>
              </a:rPr>
              <a:t> (when using Spring)</a:t>
            </a:r>
          </a:p>
        </p:txBody>
      </p:sp>
      <p:sp>
        <p:nvSpPr>
          <p:cNvPr id="5" name="Date Placeholder 8">
            <a:extLst>
              <a:ext uri="{FF2B5EF4-FFF2-40B4-BE49-F238E27FC236}">
                <a16:creationId xmlns:a16="http://schemas.microsoft.com/office/drawing/2014/main" id="{BBBFB9FC-4AEB-4371-AB59-21E7508935CA}"/>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70260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Integration Test Tools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22</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33841" y="2063189"/>
            <a:ext cx="10119959" cy="3433157"/>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1B2331"/>
                </a:solidFill>
              </a:rPr>
              <a:t>JUnit5</a:t>
            </a:r>
          </a:p>
          <a:p>
            <a:r>
              <a:rPr lang="en-US" sz="2000" dirty="0">
                <a:solidFill>
                  <a:srgbClr val="1B2331"/>
                </a:solidFill>
              </a:rPr>
              <a:t>Spring Test</a:t>
            </a:r>
          </a:p>
          <a:p>
            <a:r>
              <a:rPr lang="en-US" sz="2000" dirty="0" err="1">
                <a:solidFill>
                  <a:srgbClr val="1B2331"/>
                </a:solidFill>
              </a:rPr>
              <a:t>AssertJ</a:t>
            </a:r>
            <a:endParaRPr lang="en-US" sz="2000" dirty="0">
              <a:solidFill>
                <a:srgbClr val="1B2331"/>
              </a:solidFill>
            </a:endParaRPr>
          </a:p>
          <a:p>
            <a:r>
              <a:rPr lang="en-US" sz="2000" dirty="0">
                <a:solidFill>
                  <a:srgbClr val="1B2331"/>
                </a:solidFill>
              </a:rPr>
              <a:t>Maven Failsafe Plugin</a:t>
            </a:r>
          </a:p>
          <a:p>
            <a:r>
              <a:rPr lang="en-US" sz="2000" dirty="0" err="1">
                <a:solidFill>
                  <a:srgbClr val="1B2331"/>
                </a:solidFill>
              </a:rPr>
              <a:t>Jacoco</a:t>
            </a:r>
            <a:r>
              <a:rPr lang="en-US" sz="2000" dirty="0">
                <a:solidFill>
                  <a:srgbClr val="1B2331"/>
                </a:solidFill>
              </a:rPr>
              <a:t> (Code Coverage)</a:t>
            </a:r>
          </a:p>
          <a:p>
            <a:pPr marL="0" indent="0">
              <a:buNone/>
            </a:pPr>
            <a:endParaRPr lang="en-US" sz="2800" dirty="0">
              <a:solidFill>
                <a:srgbClr val="1B2331"/>
              </a:solidFill>
            </a:endParaRPr>
          </a:p>
          <a:p>
            <a:pPr marL="0" indent="0">
              <a:buNone/>
            </a:pPr>
            <a:r>
              <a:rPr lang="en-US" sz="2000" dirty="0">
                <a:solidFill>
                  <a:srgbClr val="1B2331"/>
                </a:solidFill>
                <a:hlinkClick r:id="rId2"/>
              </a:rPr>
              <a:t>https://github.com/vpetrou/uom-test-automation-v2/tree/feature-integration-tests</a:t>
            </a:r>
            <a:endParaRPr lang="en-US" sz="2800" dirty="0">
              <a:solidFill>
                <a:srgbClr val="1B2331"/>
              </a:solidFill>
            </a:endParaRPr>
          </a:p>
          <a:p>
            <a:endParaRPr lang="en-US" sz="28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49890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5" y="2774819"/>
            <a:ext cx="10754017" cy="1981465"/>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BDD</a:t>
            </a:r>
            <a:br>
              <a:rPr lang="en-US" sz="5400" b="1" i="0" kern="1200" cap="all" spc="400" baseline="0" dirty="0">
                <a:solidFill>
                  <a:srgbClr val="FFFFFF"/>
                </a:solidFill>
                <a:latin typeface="+mj-lt"/>
                <a:ea typeface="+mj-ea"/>
                <a:cs typeface="+mj-cs"/>
              </a:rPr>
            </a:br>
            <a:r>
              <a:rPr lang="en-US" sz="4000" b="1" i="0" kern="1200" cap="all" spc="400" baseline="0" dirty="0">
                <a:solidFill>
                  <a:srgbClr val="FFFFFF"/>
                </a:solidFill>
                <a:latin typeface="+mj-lt"/>
                <a:ea typeface="+mj-ea"/>
                <a:cs typeface="+mj-cs"/>
              </a:rPr>
              <a:t>Behavior-driven development</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makedonia</a:t>
            </a:r>
          </a:p>
        </p:txBody>
      </p:sp>
    </p:spTree>
    <p:extLst>
      <p:ext uri="{BB962C8B-B14F-4D97-AF65-F5344CB8AC3E}">
        <p14:creationId xmlns:p14="http://schemas.microsoft.com/office/powerpoint/2010/main" val="2379463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E1E599-4175-4C0B-9A5C-5FE322B547D2}"/>
              </a:ext>
            </a:extLst>
          </p:cNvPr>
          <p:cNvSpPr txBox="1">
            <a:spLocks/>
          </p:cNvSpPr>
          <p:nvPr/>
        </p:nvSpPr>
        <p:spPr>
          <a:xfrm>
            <a:off x="646411" y="1036260"/>
            <a:ext cx="9425422"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err="1"/>
              <a:t>Behaviour</a:t>
            </a:r>
            <a:r>
              <a:rPr lang="en-US" dirty="0"/>
              <a:t>-Driven Development</a:t>
            </a:r>
          </a:p>
        </p:txBody>
      </p:sp>
      <p:sp>
        <p:nvSpPr>
          <p:cNvPr id="4" name="Content Placeholder 2">
            <a:extLst>
              <a:ext uri="{FF2B5EF4-FFF2-40B4-BE49-F238E27FC236}">
                <a16:creationId xmlns:a16="http://schemas.microsoft.com/office/drawing/2014/main" id="{90271A71-01D9-4D34-9990-120D4347D4BC}"/>
              </a:ext>
            </a:extLst>
          </p:cNvPr>
          <p:cNvSpPr txBox="1">
            <a:spLocks/>
          </p:cNvSpPr>
          <p:nvPr/>
        </p:nvSpPr>
        <p:spPr>
          <a:xfrm>
            <a:off x="699872" y="2008304"/>
            <a:ext cx="595883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buFont typeface="Courier New" panose="02070309020205020404" pitchFamily="49" charset="0"/>
              <a:buChar char="o"/>
            </a:pPr>
            <a:r>
              <a:rPr lang="en-US" sz="1700" dirty="0"/>
              <a:t>Behavior Driven Development (BDD) is a methodology for developing software through continuous example-based communication between developers, QAs and BAs.</a:t>
            </a:r>
          </a:p>
          <a:p>
            <a:pPr algn="just">
              <a:buFont typeface="Courier New" panose="02070309020205020404" pitchFamily="49" charset="0"/>
              <a:buChar char="o"/>
            </a:pPr>
            <a:r>
              <a:rPr lang="en-US" sz="1700" dirty="0"/>
              <a:t>The primary purpose of BDD methodology is to improve communication amongst the stakeholders of the project so that each feature is correctly understood by all members of the team before development process starts. </a:t>
            </a:r>
          </a:p>
          <a:p>
            <a:pPr algn="just">
              <a:buFont typeface="Courier New" panose="02070309020205020404" pitchFamily="49" charset="0"/>
              <a:buChar char="o"/>
            </a:pPr>
            <a:r>
              <a:rPr lang="en-US" sz="1700" dirty="0"/>
              <a:t>This helps to identify key scenarios for each story and also to eradicate ambiguities from requirements.</a:t>
            </a:r>
          </a:p>
          <a:p>
            <a:endParaRPr lang="en-US" sz="1700" dirty="0"/>
          </a:p>
        </p:txBody>
      </p:sp>
      <p:pic>
        <p:nvPicPr>
          <p:cNvPr id="5" name="Graphic 4" descr="Target Audience">
            <a:extLst>
              <a:ext uri="{FF2B5EF4-FFF2-40B4-BE49-F238E27FC236}">
                <a16:creationId xmlns:a16="http://schemas.microsoft.com/office/drawing/2014/main" id="{00B17EDB-5FC0-4F25-AA35-E835103008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2771" y="2008304"/>
            <a:ext cx="3299579" cy="3299579"/>
          </a:xfrm>
          <a:prstGeom prst="rect">
            <a:avLst/>
          </a:prstGeom>
        </p:spPr>
      </p:pic>
      <p:sp>
        <p:nvSpPr>
          <p:cNvPr id="9" name="Date Placeholder 8">
            <a:extLst>
              <a:ext uri="{FF2B5EF4-FFF2-40B4-BE49-F238E27FC236}">
                <a16:creationId xmlns:a16="http://schemas.microsoft.com/office/drawing/2014/main" id="{2BD1581E-A6CA-4D3A-B5F2-0150A5C6109D}"/>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56155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369D841-AB6E-4994-9E39-FAE422540078}"/>
              </a:ext>
            </a:extLst>
          </p:cNvPr>
          <p:cNvSpPr>
            <a:spLocks noGrp="1"/>
          </p:cNvSpPr>
          <p:nvPr>
            <p:ph type="title"/>
          </p:nvPr>
        </p:nvSpPr>
        <p:spPr/>
        <p:txBody>
          <a:bodyPr>
            <a:normAutofit/>
          </a:bodyPr>
          <a:lstStyle/>
          <a:p>
            <a:pPr algn="l"/>
            <a:r>
              <a:rPr lang="en-US" dirty="0"/>
              <a:t>Why Cucumber</a:t>
            </a:r>
          </a:p>
        </p:txBody>
      </p:sp>
      <p:sp>
        <p:nvSpPr>
          <p:cNvPr id="11" name="Content Placeholder 2">
            <a:extLst>
              <a:ext uri="{FF2B5EF4-FFF2-40B4-BE49-F238E27FC236}">
                <a16:creationId xmlns:a16="http://schemas.microsoft.com/office/drawing/2014/main" id="{AE708310-6283-4C23-B6B1-0881A083A145}"/>
              </a:ext>
            </a:extLst>
          </p:cNvPr>
          <p:cNvSpPr txBox="1">
            <a:spLocks/>
          </p:cNvSpPr>
          <p:nvPr/>
        </p:nvSpPr>
        <p:spPr>
          <a:xfrm>
            <a:off x="1981200" y="2286000"/>
            <a:ext cx="5958837" cy="358140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Cucumber helps facilitate the discovery and use of a ubiquitous language within the team by giving the two sides of the linguistic divide a place where they can meet. </a:t>
            </a:r>
          </a:p>
          <a:p>
            <a:pPr marL="342900" indent="-342900" algn="l">
              <a:buFont typeface="Arial" panose="020B0604020202020204" pitchFamily="34" charset="0"/>
              <a:buChar char="•"/>
            </a:pPr>
            <a:r>
              <a:rPr lang="en-US" dirty="0"/>
              <a:t>Cucumber tests interact directly with the developers’ code, but they’re written in a medium and language that business stakeholders can understand.</a:t>
            </a:r>
          </a:p>
        </p:txBody>
      </p:sp>
      <p:pic>
        <p:nvPicPr>
          <p:cNvPr id="12" name="Graphic 11" descr="Board Room">
            <a:extLst>
              <a:ext uri="{FF2B5EF4-FFF2-40B4-BE49-F238E27FC236}">
                <a16:creationId xmlns:a16="http://schemas.microsoft.com/office/drawing/2014/main" id="{8FB2E2BC-284D-47DC-A572-1F6D45561F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2340" y="1779210"/>
            <a:ext cx="3299579" cy="3299579"/>
          </a:xfrm>
          <a:prstGeom prst="rect">
            <a:avLst/>
          </a:prstGeom>
        </p:spPr>
      </p:pic>
      <p:sp>
        <p:nvSpPr>
          <p:cNvPr id="7" name="Date Placeholder 8">
            <a:extLst>
              <a:ext uri="{FF2B5EF4-FFF2-40B4-BE49-F238E27FC236}">
                <a16:creationId xmlns:a16="http://schemas.microsoft.com/office/drawing/2014/main" id="{C52037B5-C582-42BC-88C7-F44E02BC6C5C}"/>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424628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B444B-D2CF-43E5-B65F-9B874A0DF63A}"/>
              </a:ext>
            </a:extLst>
          </p:cNvPr>
          <p:cNvPicPr>
            <a:picLocks noChangeAspect="1"/>
          </p:cNvPicPr>
          <p:nvPr/>
        </p:nvPicPr>
        <p:blipFill>
          <a:blip r:embed="rId2"/>
          <a:stretch>
            <a:fillRect/>
          </a:stretch>
        </p:blipFill>
        <p:spPr>
          <a:xfrm>
            <a:off x="4004953" y="1404324"/>
            <a:ext cx="5659222" cy="4286860"/>
          </a:xfrm>
          <a:prstGeom prst="rect">
            <a:avLst/>
          </a:prstGeom>
        </p:spPr>
      </p:pic>
      <p:sp>
        <p:nvSpPr>
          <p:cNvPr id="7" name="Title 1">
            <a:extLst>
              <a:ext uri="{FF2B5EF4-FFF2-40B4-BE49-F238E27FC236}">
                <a16:creationId xmlns:a16="http://schemas.microsoft.com/office/drawing/2014/main" id="{48D9360D-3BCD-4A8E-9C1A-9D702510E596}"/>
              </a:ext>
            </a:extLst>
          </p:cNvPr>
          <p:cNvSpPr>
            <a:spLocks noGrp="1"/>
          </p:cNvSpPr>
          <p:nvPr>
            <p:ph type="title" idx="4294967295"/>
          </p:nvPr>
        </p:nvSpPr>
        <p:spPr>
          <a:xfrm>
            <a:off x="926275" y="463419"/>
            <a:ext cx="5959475" cy="1485900"/>
          </a:xfrm>
        </p:spPr>
        <p:txBody>
          <a:bodyPr>
            <a:normAutofit/>
          </a:bodyPr>
          <a:lstStyle/>
          <a:p>
            <a:pPr algn="l"/>
            <a:r>
              <a:rPr lang="en-US" dirty="0"/>
              <a:t>Example</a:t>
            </a:r>
          </a:p>
        </p:txBody>
      </p:sp>
      <p:sp>
        <p:nvSpPr>
          <p:cNvPr id="8" name="Date Placeholder 8">
            <a:extLst>
              <a:ext uri="{FF2B5EF4-FFF2-40B4-BE49-F238E27FC236}">
                <a16:creationId xmlns:a16="http://schemas.microsoft.com/office/drawing/2014/main" id="{7693C641-7261-4F97-8203-F73A895D157F}"/>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6638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A0CA48-5448-434B-84E5-EFBFDC4FA836}"/>
              </a:ext>
            </a:extLst>
          </p:cNvPr>
          <p:cNvSpPr>
            <a:spLocks noGrp="1"/>
          </p:cNvSpPr>
          <p:nvPr>
            <p:ph type="title" idx="4294967295"/>
          </p:nvPr>
        </p:nvSpPr>
        <p:spPr>
          <a:xfrm>
            <a:off x="920338" y="404751"/>
            <a:ext cx="5959475" cy="1485900"/>
          </a:xfrm>
        </p:spPr>
        <p:txBody>
          <a:bodyPr>
            <a:normAutofit/>
          </a:bodyPr>
          <a:lstStyle/>
          <a:p>
            <a:pPr algn="l"/>
            <a:r>
              <a:rPr lang="en-US" dirty="0"/>
              <a:t>Format and Syntax</a:t>
            </a:r>
          </a:p>
        </p:txBody>
      </p:sp>
      <p:sp>
        <p:nvSpPr>
          <p:cNvPr id="4" name="Content Placeholder 2">
            <a:extLst>
              <a:ext uri="{FF2B5EF4-FFF2-40B4-BE49-F238E27FC236}">
                <a16:creationId xmlns:a16="http://schemas.microsoft.com/office/drawing/2014/main" id="{127B211C-66FE-4350-9600-A25646F85009}"/>
              </a:ext>
            </a:extLst>
          </p:cNvPr>
          <p:cNvSpPr txBox="1">
            <a:spLocks/>
          </p:cNvSpPr>
          <p:nvPr/>
        </p:nvSpPr>
        <p:spPr>
          <a:xfrm>
            <a:off x="1229096" y="2067688"/>
            <a:ext cx="5958837" cy="358140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Gherkin files use the .feature file extension.</a:t>
            </a:r>
          </a:p>
          <a:p>
            <a:pPr marL="342900" indent="-342900" algn="l">
              <a:buFont typeface="Arial" panose="020B0604020202020204" pitchFamily="34" charset="0"/>
              <a:buChar char="•"/>
            </a:pPr>
            <a:r>
              <a:rPr lang="en-US" dirty="0"/>
              <a:t>A Gherkin file is given its structure and meaning using a set of special keywords.</a:t>
            </a:r>
          </a:p>
          <a:p>
            <a:pPr marL="342900" indent="-342900" algn="l">
              <a:buFont typeface="Arial" panose="020B0604020202020204" pitchFamily="34" charset="0"/>
              <a:buChar char="•"/>
            </a:pPr>
            <a:endParaRPr lang="en-US" u="sng" dirty="0"/>
          </a:p>
        </p:txBody>
      </p:sp>
      <p:pic>
        <p:nvPicPr>
          <p:cNvPr id="5" name="Picture 4" descr="A screenshot of a cell phone&#10;&#10;Description automatically generated">
            <a:extLst>
              <a:ext uri="{FF2B5EF4-FFF2-40B4-BE49-F238E27FC236}">
                <a16:creationId xmlns:a16="http://schemas.microsoft.com/office/drawing/2014/main" id="{DA05AF8A-90B6-4D42-A5F8-338978212765}"/>
              </a:ext>
            </a:extLst>
          </p:cNvPr>
          <p:cNvPicPr>
            <a:picLocks noChangeAspect="1"/>
          </p:cNvPicPr>
          <p:nvPr/>
        </p:nvPicPr>
        <p:blipFill>
          <a:blip r:embed="rId2"/>
          <a:stretch>
            <a:fillRect/>
          </a:stretch>
        </p:blipFill>
        <p:spPr>
          <a:xfrm>
            <a:off x="7546768" y="1175612"/>
            <a:ext cx="2487419" cy="4506776"/>
          </a:xfrm>
          <a:prstGeom prst="rect">
            <a:avLst/>
          </a:prstGeom>
        </p:spPr>
      </p:pic>
      <p:sp>
        <p:nvSpPr>
          <p:cNvPr id="7" name="Date Placeholder 8">
            <a:extLst>
              <a:ext uri="{FF2B5EF4-FFF2-40B4-BE49-F238E27FC236}">
                <a16:creationId xmlns:a16="http://schemas.microsoft.com/office/drawing/2014/main" id="{C1D2E83F-663E-4507-A32E-1F24CF4495A4}"/>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59987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064FD3-E7FC-47A0-B4B1-409B2138C106}"/>
              </a:ext>
            </a:extLst>
          </p:cNvPr>
          <p:cNvSpPr>
            <a:spLocks noGrp="1"/>
          </p:cNvSpPr>
          <p:nvPr>
            <p:ph type="title" idx="4294967295"/>
          </p:nvPr>
        </p:nvSpPr>
        <p:spPr>
          <a:xfrm>
            <a:off x="1006963" y="357554"/>
            <a:ext cx="10493375" cy="1485900"/>
          </a:xfrm>
        </p:spPr>
        <p:txBody>
          <a:bodyPr>
            <a:normAutofit/>
          </a:bodyPr>
          <a:lstStyle/>
          <a:p>
            <a:pPr algn="l"/>
            <a:r>
              <a:rPr lang="en-US" dirty="0"/>
              <a:t>Feature</a:t>
            </a:r>
          </a:p>
        </p:txBody>
      </p:sp>
      <p:sp>
        <p:nvSpPr>
          <p:cNvPr id="4" name="Content Placeholder 2">
            <a:extLst>
              <a:ext uri="{FF2B5EF4-FFF2-40B4-BE49-F238E27FC236}">
                <a16:creationId xmlns:a16="http://schemas.microsoft.com/office/drawing/2014/main" id="{620B6B9A-CB6A-4E81-95F9-F482903E15ED}"/>
              </a:ext>
            </a:extLst>
          </p:cNvPr>
          <p:cNvSpPr txBox="1">
            <a:spLocks/>
          </p:cNvSpPr>
          <p:nvPr/>
        </p:nvSpPr>
        <p:spPr>
          <a:xfrm>
            <a:off x="1059569" y="1843454"/>
            <a:ext cx="9949238" cy="1485899"/>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buFont typeface="Arial" panose="020B0604020202020204" pitchFamily="34" charset="0"/>
              <a:buChar char="•"/>
            </a:pPr>
            <a:r>
              <a:rPr lang="en-US" sz="1800" dirty="0"/>
              <a:t>Each Gherkin file begins with the Feature keyword. </a:t>
            </a:r>
          </a:p>
          <a:p>
            <a:pPr marL="285750" indent="-285750" algn="l">
              <a:buFont typeface="Arial" panose="020B0604020202020204" pitchFamily="34" charset="0"/>
              <a:buChar char="•"/>
            </a:pPr>
            <a:r>
              <a:rPr lang="en-US" sz="1800" dirty="0"/>
              <a:t>This keyword doesn’t really affect the behavior of your Cucumber tests at all; it just gives you a convenient place to put some summary documentation about the group of tests that follow.</a:t>
            </a:r>
            <a:endParaRPr lang="en-US" sz="1800" u="sng" dirty="0"/>
          </a:p>
        </p:txBody>
      </p:sp>
      <p:pic>
        <p:nvPicPr>
          <p:cNvPr id="5" name="Picture 4">
            <a:extLst>
              <a:ext uri="{FF2B5EF4-FFF2-40B4-BE49-F238E27FC236}">
                <a16:creationId xmlns:a16="http://schemas.microsoft.com/office/drawing/2014/main" id="{E48E4A68-C817-4B5F-91ED-6D68F753D694}"/>
              </a:ext>
            </a:extLst>
          </p:cNvPr>
          <p:cNvPicPr>
            <a:picLocks noChangeAspect="1"/>
          </p:cNvPicPr>
          <p:nvPr/>
        </p:nvPicPr>
        <p:blipFill>
          <a:blip r:embed="rId2"/>
          <a:stretch>
            <a:fillRect/>
          </a:stretch>
        </p:blipFill>
        <p:spPr>
          <a:xfrm>
            <a:off x="2702800" y="3429000"/>
            <a:ext cx="6064899" cy="1485899"/>
          </a:xfrm>
          <a:prstGeom prst="rect">
            <a:avLst/>
          </a:prstGeom>
        </p:spPr>
      </p:pic>
      <p:sp>
        <p:nvSpPr>
          <p:cNvPr id="7" name="Date Placeholder 8">
            <a:extLst>
              <a:ext uri="{FF2B5EF4-FFF2-40B4-BE49-F238E27FC236}">
                <a16:creationId xmlns:a16="http://schemas.microsoft.com/office/drawing/2014/main" id="{D6F96442-7218-48A5-856D-7385EFD6F75F}"/>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5506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03D09-5BAE-4065-BF74-978AD511D177}"/>
              </a:ext>
            </a:extLst>
          </p:cNvPr>
          <p:cNvSpPr>
            <a:spLocks noGrp="1"/>
          </p:cNvSpPr>
          <p:nvPr>
            <p:ph type="title" idx="4294967295"/>
          </p:nvPr>
        </p:nvSpPr>
        <p:spPr>
          <a:xfrm>
            <a:off x="884711" y="596220"/>
            <a:ext cx="3568535" cy="995073"/>
          </a:xfrm>
        </p:spPr>
        <p:txBody>
          <a:bodyPr anchor="ctr">
            <a:normAutofit/>
          </a:bodyPr>
          <a:lstStyle/>
          <a:p>
            <a:r>
              <a:rPr lang="en-US" sz="5400" dirty="0"/>
              <a:t>Scenario</a:t>
            </a:r>
          </a:p>
        </p:txBody>
      </p:sp>
      <p:sp>
        <p:nvSpPr>
          <p:cNvPr id="4" name="Content Placeholder 2">
            <a:extLst>
              <a:ext uri="{FF2B5EF4-FFF2-40B4-BE49-F238E27FC236}">
                <a16:creationId xmlns:a16="http://schemas.microsoft.com/office/drawing/2014/main" id="{5CAAE434-36D5-49DA-9152-76639549EA9D}"/>
              </a:ext>
            </a:extLst>
          </p:cNvPr>
          <p:cNvSpPr txBox="1">
            <a:spLocks/>
          </p:cNvSpPr>
          <p:nvPr/>
        </p:nvSpPr>
        <p:spPr>
          <a:xfrm>
            <a:off x="6096000" y="1132191"/>
            <a:ext cx="4892308" cy="5262390"/>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buFont typeface="Arial" panose="020B0604020202020204" pitchFamily="34" charset="0"/>
              <a:buChar char="•"/>
            </a:pPr>
            <a:r>
              <a:rPr lang="en-US" sz="1800" dirty="0"/>
              <a:t>To actually express the behavior we want, each feature contains several scenarios.</a:t>
            </a:r>
          </a:p>
          <a:p>
            <a:pPr marL="285750" indent="-285750" algn="l">
              <a:buFont typeface="Arial" panose="020B0604020202020204" pitchFamily="34" charset="0"/>
              <a:buChar char="•"/>
            </a:pPr>
            <a:r>
              <a:rPr lang="en-US" sz="1800" dirty="0"/>
              <a:t>Each scenario is a single concrete example of how the system should behave in a particular situation. </a:t>
            </a:r>
          </a:p>
          <a:p>
            <a:pPr marL="285750" indent="-285750" algn="l">
              <a:buFont typeface="Arial" panose="020B0604020202020204" pitchFamily="34" charset="0"/>
              <a:buChar char="•"/>
            </a:pPr>
            <a:r>
              <a:rPr lang="en-US" sz="1800" dirty="0"/>
              <a:t>If you add together the behavior defined by all of the scenarios, that’s the expected behavior of the feature itself.</a:t>
            </a:r>
          </a:p>
          <a:p>
            <a:pPr marL="285750" indent="-285750" algn="l">
              <a:buFont typeface="Arial" panose="020B0604020202020204" pitchFamily="34" charset="0"/>
              <a:buChar char="•"/>
            </a:pPr>
            <a:r>
              <a:rPr lang="en-US" sz="1800" dirty="0"/>
              <a:t>When Cucumber runs a scenario, if the system behaves as described in the scenario, then the scenario will pass; if not, it will fail.</a:t>
            </a:r>
          </a:p>
          <a:p>
            <a:pPr marL="285750" indent="-285750" algn="l">
              <a:buFont typeface="Arial" panose="020B0604020202020204" pitchFamily="34" charset="0"/>
              <a:buChar char="•"/>
            </a:pPr>
            <a:r>
              <a:rPr lang="en-US" sz="1800" dirty="0"/>
              <a:t>We use scenarios to explore edge cases and different paths through a feature.</a:t>
            </a:r>
            <a:endParaRPr lang="en-US" sz="1800" u="sng" dirty="0"/>
          </a:p>
        </p:txBody>
      </p:sp>
      <p:sp>
        <p:nvSpPr>
          <p:cNvPr id="6" name="Date Placeholder 8">
            <a:extLst>
              <a:ext uri="{FF2B5EF4-FFF2-40B4-BE49-F238E27FC236}">
                <a16:creationId xmlns:a16="http://schemas.microsoft.com/office/drawing/2014/main" id="{14322891-3472-450B-B87D-14E6384F83ED}"/>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33295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838200" y="365126"/>
            <a:ext cx="10515600" cy="624090"/>
          </a:xfrm>
        </p:spPr>
        <p:txBody>
          <a:bodyPr>
            <a:normAutofit/>
          </a:bodyPr>
          <a:lstStyle/>
          <a:p>
            <a:r>
              <a:rPr lang="en-US" sz="3600" cap="all" spc="400" dirty="0">
                <a:latin typeface="+mn-lt"/>
              </a:rPr>
              <a:t>Roadmap</a:t>
            </a:r>
            <a:endParaRPr lang="en-US" sz="3600"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11" name="Date Placeholder 8">
            <a:extLst>
              <a:ext uri="{FF2B5EF4-FFF2-40B4-BE49-F238E27FC236}">
                <a16:creationId xmlns:a16="http://schemas.microsoft.com/office/drawing/2014/main" id="{BEB4C880-E818-4C38-BE5D-BCA7D074386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t>14-15/06/2022 Vasilis petrou | kedivim | university of maCedonia</a:t>
            </a:r>
          </a:p>
        </p:txBody>
      </p:sp>
      <p:pic>
        <p:nvPicPr>
          <p:cNvPr id="7" name="Picture 6">
            <a:extLst>
              <a:ext uri="{FF2B5EF4-FFF2-40B4-BE49-F238E27FC236}">
                <a16:creationId xmlns:a16="http://schemas.microsoft.com/office/drawing/2014/main" id="{C3262AFF-FCB1-4386-A4F2-63F1BA35D697}"/>
              </a:ext>
            </a:extLst>
          </p:cNvPr>
          <p:cNvPicPr>
            <a:picLocks noChangeAspect="1"/>
          </p:cNvPicPr>
          <p:nvPr/>
        </p:nvPicPr>
        <p:blipFill>
          <a:blip r:embed="rId2"/>
          <a:stretch>
            <a:fillRect/>
          </a:stretch>
        </p:blipFill>
        <p:spPr>
          <a:xfrm>
            <a:off x="2232245" y="1033989"/>
            <a:ext cx="7559869" cy="4790021"/>
          </a:xfrm>
          <a:prstGeom prst="rect">
            <a:avLst/>
          </a:prstGeom>
        </p:spPr>
      </p:pic>
      <p:sp>
        <p:nvSpPr>
          <p:cNvPr id="12" name="Date Placeholder 8">
            <a:extLst>
              <a:ext uri="{FF2B5EF4-FFF2-40B4-BE49-F238E27FC236}">
                <a16:creationId xmlns:a16="http://schemas.microsoft.com/office/drawing/2014/main" id="{B55E634F-7911-4C2B-A10A-77E192A9DE7A}"/>
              </a:ext>
            </a:extLst>
          </p:cNvPr>
          <p:cNvSpPr txBox="1">
            <a:spLocks/>
          </p:cNvSpPr>
          <p:nvPr/>
        </p:nvSpPr>
        <p:spPr>
          <a:xfrm>
            <a:off x="990600" y="6508750"/>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2060"/>
                </a:solidFill>
              </a:rPr>
              <a:t>14-15/06/2022 Vasilis petrou | kedivim | university of maCedonia</a:t>
            </a:r>
            <a:endParaRPr lang="en-US" dirty="0">
              <a:solidFill>
                <a:srgbClr val="002060"/>
              </a:solidFill>
            </a:endParaRPr>
          </a:p>
        </p:txBody>
      </p:sp>
    </p:spTree>
    <p:extLst>
      <p:ext uri="{BB962C8B-B14F-4D97-AF65-F5344CB8AC3E}">
        <p14:creationId xmlns:p14="http://schemas.microsoft.com/office/powerpoint/2010/main" val="161359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8FF2FF-B659-4F6C-A879-8759A9DD3839}"/>
              </a:ext>
            </a:extLst>
          </p:cNvPr>
          <p:cNvSpPr>
            <a:spLocks noGrp="1"/>
          </p:cNvSpPr>
          <p:nvPr>
            <p:ph type="title" idx="4294967295"/>
          </p:nvPr>
        </p:nvSpPr>
        <p:spPr>
          <a:xfrm>
            <a:off x="837211" y="371104"/>
            <a:ext cx="5334000" cy="892175"/>
          </a:xfrm>
        </p:spPr>
        <p:txBody>
          <a:bodyPr>
            <a:normAutofit/>
          </a:bodyPr>
          <a:lstStyle/>
          <a:p>
            <a:pPr algn="l"/>
            <a:r>
              <a:rPr lang="en-US" dirty="0"/>
              <a:t>Given, When, Then</a:t>
            </a:r>
          </a:p>
        </p:txBody>
      </p:sp>
      <p:sp>
        <p:nvSpPr>
          <p:cNvPr id="4" name="Content Placeholder 2">
            <a:extLst>
              <a:ext uri="{FF2B5EF4-FFF2-40B4-BE49-F238E27FC236}">
                <a16:creationId xmlns:a16="http://schemas.microsoft.com/office/drawing/2014/main" id="{ADBB790B-2D43-480B-99AB-81FB16D4D88E}"/>
              </a:ext>
            </a:extLst>
          </p:cNvPr>
          <p:cNvSpPr txBox="1">
            <a:spLocks/>
          </p:cNvSpPr>
          <p:nvPr/>
        </p:nvSpPr>
        <p:spPr>
          <a:xfrm>
            <a:off x="1905000" y="1692275"/>
            <a:ext cx="7960489" cy="411480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buFont typeface="Arial" panose="020B0604020202020204" pitchFamily="34" charset="0"/>
              <a:buChar char="•"/>
            </a:pPr>
            <a:r>
              <a:rPr lang="en-US" sz="2400" dirty="0"/>
              <a:t>In Gherkin, we use the keywords Given, When, and Then to identify those three different parts of the scenario:</a:t>
            </a:r>
          </a:p>
          <a:p>
            <a:pPr marL="285750" indent="-285750" algn="l">
              <a:buFont typeface="Arial" panose="020B0604020202020204" pitchFamily="34" charset="0"/>
              <a:buChar char="•"/>
            </a:pPr>
            <a:endParaRPr lang="en-US" sz="2400" u="sng" dirty="0"/>
          </a:p>
          <a:p>
            <a:pPr marL="285750" indent="-285750" algn="l">
              <a:buFont typeface="Arial" panose="020B0604020202020204" pitchFamily="34" charset="0"/>
              <a:buChar char="•"/>
            </a:pPr>
            <a:endParaRPr lang="en-US" sz="2400" u="sng" dirty="0"/>
          </a:p>
          <a:p>
            <a:pPr marL="285750" indent="-285750" algn="l">
              <a:buFont typeface="Arial" panose="020B0604020202020204" pitchFamily="34" charset="0"/>
              <a:buChar char="•"/>
            </a:pPr>
            <a:r>
              <a:rPr lang="en-US" sz="2400" dirty="0"/>
              <a:t>So, we use Given to set up the context where the scenario happens, When to interact with the system somehow, and Then to check that the outcome of that interaction was what we expected.</a:t>
            </a:r>
            <a:endParaRPr lang="en-US" sz="2400" u="sng" dirty="0"/>
          </a:p>
        </p:txBody>
      </p:sp>
      <p:pic>
        <p:nvPicPr>
          <p:cNvPr id="5" name="Picture 4">
            <a:extLst>
              <a:ext uri="{FF2B5EF4-FFF2-40B4-BE49-F238E27FC236}">
                <a16:creationId xmlns:a16="http://schemas.microsoft.com/office/drawing/2014/main" id="{8F040FFC-74BC-46B2-A2C3-0B50F791D59A}"/>
              </a:ext>
            </a:extLst>
          </p:cNvPr>
          <p:cNvPicPr>
            <a:picLocks noChangeAspect="1"/>
          </p:cNvPicPr>
          <p:nvPr/>
        </p:nvPicPr>
        <p:blipFill>
          <a:blip r:embed="rId2"/>
          <a:stretch>
            <a:fillRect/>
          </a:stretch>
        </p:blipFill>
        <p:spPr>
          <a:xfrm>
            <a:off x="2326511" y="2898528"/>
            <a:ext cx="6528889" cy="1060943"/>
          </a:xfrm>
          <a:prstGeom prst="rect">
            <a:avLst/>
          </a:prstGeom>
        </p:spPr>
      </p:pic>
      <p:sp>
        <p:nvSpPr>
          <p:cNvPr id="7" name="Date Placeholder 8">
            <a:extLst>
              <a:ext uri="{FF2B5EF4-FFF2-40B4-BE49-F238E27FC236}">
                <a16:creationId xmlns:a16="http://schemas.microsoft.com/office/drawing/2014/main" id="{B6B25840-44D8-4F05-A4F3-7C807CC1CF31}"/>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00760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75C494-F39E-42D9-83A0-1310C38F83D7}"/>
              </a:ext>
            </a:extLst>
          </p:cNvPr>
          <p:cNvSpPr>
            <a:spLocks noGrp="1"/>
          </p:cNvSpPr>
          <p:nvPr>
            <p:ph type="title" idx="4294967295"/>
          </p:nvPr>
        </p:nvSpPr>
        <p:spPr>
          <a:xfrm>
            <a:off x="967839" y="371475"/>
            <a:ext cx="3216275" cy="771525"/>
          </a:xfrm>
        </p:spPr>
        <p:txBody>
          <a:bodyPr>
            <a:normAutofit/>
          </a:bodyPr>
          <a:lstStyle/>
          <a:p>
            <a:pPr algn="l"/>
            <a:r>
              <a:rPr lang="en-US" dirty="0"/>
              <a:t>And, But</a:t>
            </a:r>
          </a:p>
        </p:txBody>
      </p:sp>
      <p:sp>
        <p:nvSpPr>
          <p:cNvPr id="4" name="Content Placeholder 2">
            <a:extLst>
              <a:ext uri="{FF2B5EF4-FFF2-40B4-BE49-F238E27FC236}">
                <a16:creationId xmlns:a16="http://schemas.microsoft.com/office/drawing/2014/main" id="{B96B33F1-8449-418C-A79B-637E4B76ACBC}"/>
              </a:ext>
            </a:extLst>
          </p:cNvPr>
          <p:cNvSpPr txBox="1">
            <a:spLocks/>
          </p:cNvSpPr>
          <p:nvPr/>
        </p:nvSpPr>
        <p:spPr>
          <a:xfrm>
            <a:off x="1736576" y="2133600"/>
            <a:ext cx="5072437" cy="358140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buFont typeface="Arial" panose="020B0604020202020204" pitchFamily="34" charset="0"/>
              <a:buChar char="•"/>
            </a:pPr>
            <a:r>
              <a:rPr lang="en-US" sz="1800" dirty="0"/>
              <a:t>Each of the lines in a scenario is known as a </a:t>
            </a:r>
            <a:r>
              <a:rPr lang="en-US" sz="1800" i="1" dirty="0"/>
              <a:t>step</a:t>
            </a:r>
            <a:r>
              <a:rPr lang="en-US" sz="1800" dirty="0"/>
              <a:t>. </a:t>
            </a:r>
          </a:p>
          <a:p>
            <a:pPr marL="285750" indent="-285750" algn="l">
              <a:buFont typeface="Arial" panose="020B0604020202020204" pitchFamily="34" charset="0"/>
              <a:buChar char="•"/>
            </a:pPr>
            <a:r>
              <a:rPr lang="en-US" sz="1800" dirty="0"/>
              <a:t>We can add more steps to each Given, When, or Then section of the scenario using the keywords And </a:t>
            </a:r>
            <a:r>
              <a:rPr lang="en-US" sz="1800" dirty="0" err="1"/>
              <a:t>and</a:t>
            </a:r>
            <a:r>
              <a:rPr lang="en-US" sz="1800" dirty="0"/>
              <a:t> But</a:t>
            </a:r>
            <a:endParaRPr lang="en-US" sz="1800" u="sng" dirty="0"/>
          </a:p>
        </p:txBody>
      </p:sp>
      <p:pic>
        <p:nvPicPr>
          <p:cNvPr id="5" name="Picture 4" descr="A screenshot of a cell phone&#10;&#10;Description automatically generated">
            <a:extLst>
              <a:ext uri="{FF2B5EF4-FFF2-40B4-BE49-F238E27FC236}">
                <a16:creationId xmlns:a16="http://schemas.microsoft.com/office/drawing/2014/main" id="{510785EB-5915-45C8-B013-FCFBC6527045}"/>
              </a:ext>
            </a:extLst>
          </p:cNvPr>
          <p:cNvPicPr>
            <a:picLocks noChangeAspect="1"/>
          </p:cNvPicPr>
          <p:nvPr/>
        </p:nvPicPr>
        <p:blipFill>
          <a:blip r:embed="rId2"/>
          <a:stretch>
            <a:fillRect/>
          </a:stretch>
        </p:blipFill>
        <p:spPr>
          <a:xfrm>
            <a:off x="4111335" y="3829051"/>
            <a:ext cx="6305989" cy="1781440"/>
          </a:xfrm>
          <a:prstGeom prst="rect">
            <a:avLst/>
          </a:prstGeom>
        </p:spPr>
      </p:pic>
      <p:sp>
        <p:nvSpPr>
          <p:cNvPr id="7" name="Date Placeholder 8">
            <a:extLst>
              <a:ext uri="{FF2B5EF4-FFF2-40B4-BE49-F238E27FC236}">
                <a16:creationId xmlns:a16="http://schemas.microsoft.com/office/drawing/2014/main" id="{6E8E1AC6-DC40-4528-90CA-A43A1605F91C}"/>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6442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D6B475-882D-4DE5-8082-CA33A68195CC}"/>
              </a:ext>
            </a:extLst>
          </p:cNvPr>
          <p:cNvSpPr>
            <a:spLocks noGrp="1"/>
          </p:cNvSpPr>
          <p:nvPr>
            <p:ph type="title" idx="4294967295"/>
          </p:nvPr>
        </p:nvSpPr>
        <p:spPr>
          <a:xfrm>
            <a:off x="914400" y="389709"/>
            <a:ext cx="9601200" cy="723900"/>
          </a:xfrm>
        </p:spPr>
        <p:txBody>
          <a:bodyPr>
            <a:normAutofit/>
          </a:bodyPr>
          <a:lstStyle/>
          <a:p>
            <a:pPr algn="l"/>
            <a:r>
              <a:rPr lang="en-US" dirty="0"/>
              <a:t>Background</a:t>
            </a:r>
          </a:p>
        </p:txBody>
      </p:sp>
      <p:sp>
        <p:nvSpPr>
          <p:cNvPr id="4" name="Content Placeholder 3">
            <a:extLst>
              <a:ext uri="{FF2B5EF4-FFF2-40B4-BE49-F238E27FC236}">
                <a16:creationId xmlns:a16="http://schemas.microsoft.com/office/drawing/2014/main" id="{C5A219E4-2352-4937-B8E4-C106A1351C47}"/>
              </a:ext>
            </a:extLst>
          </p:cNvPr>
          <p:cNvSpPr txBox="1">
            <a:spLocks/>
          </p:cNvSpPr>
          <p:nvPr/>
        </p:nvSpPr>
        <p:spPr>
          <a:xfrm>
            <a:off x="1527463" y="1141046"/>
            <a:ext cx="9601200" cy="72390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A </a:t>
            </a:r>
            <a:r>
              <a:rPr lang="en-US" i="1" dirty="0"/>
              <a:t>background </a:t>
            </a:r>
            <a:r>
              <a:rPr lang="en-US" dirty="0"/>
              <a:t>section in a feature file allows you to specify a set of steps that are common to every scenario in the file.</a:t>
            </a:r>
          </a:p>
        </p:txBody>
      </p:sp>
      <p:pic>
        <p:nvPicPr>
          <p:cNvPr id="5" name="Picture 4">
            <a:extLst>
              <a:ext uri="{FF2B5EF4-FFF2-40B4-BE49-F238E27FC236}">
                <a16:creationId xmlns:a16="http://schemas.microsoft.com/office/drawing/2014/main" id="{12CFCBAC-2E23-448C-9B91-BAB95452A540}"/>
              </a:ext>
            </a:extLst>
          </p:cNvPr>
          <p:cNvPicPr>
            <a:picLocks noChangeAspect="1"/>
          </p:cNvPicPr>
          <p:nvPr/>
        </p:nvPicPr>
        <p:blipFill>
          <a:blip r:embed="rId2"/>
          <a:stretch>
            <a:fillRect/>
          </a:stretch>
        </p:blipFill>
        <p:spPr>
          <a:xfrm>
            <a:off x="1527463" y="2056506"/>
            <a:ext cx="4419600" cy="3794542"/>
          </a:xfrm>
          <a:prstGeom prst="rect">
            <a:avLst/>
          </a:prstGeom>
        </p:spPr>
      </p:pic>
      <p:pic>
        <p:nvPicPr>
          <p:cNvPr id="6" name="Picture 5">
            <a:extLst>
              <a:ext uri="{FF2B5EF4-FFF2-40B4-BE49-F238E27FC236}">
                <a16:creationId xmlns:a16="http://schemas.microsoft.com/office/drawing/2014/main" id="{E6CE2A74-6C9D-438C-AB57-AE03ED8A5865}"/>
              </a:ext>
            </a:extLst>
          </p:cNvPr>
          <p:cNvPicPr>
            <a:picLocks noChangeAspect="1"/>
          </p:cNvPicPr>
          <p:nvPr/>
        </p:nvPicPr>
        <p:blipFill>
          <a:blip r:embed="rId3"/>
          <a:stretch>
            <a:fillRect/>
          </a:stretch>
        </p:blipFill>
        <p:spPr>
          <a:xfrm>
            <a:off x="6328063" y="2009432"/>
            <a:ext cx="4632613" cy="3888690"/>
          </a:xfrm>
          <a:prstGeom prst="rect">
            <a:avLst/>
          </a:prstGeom>
        </p:spPr>
      </p:pic>
      <p:sp>
        <p:nvSpPr>
          <p:cNvPr id="8" name="Date Placeholder 8">
            <a:extLst>
              <a:ext uri="{FF2B5EF4-FFF2-40B4-BE49-F238E27FC236}">
                <a16:creationId xmlns:a16="http://schemas.microsoft.com/office/drawing/2014/main" id="{5EB84F46-9900-4DCB-BC40-D0DC715928C9}"/>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91721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B72FC2-1F82-41F5-84E1-87D782A50877}"/>
              </a:ext>
            </a:extLst>
          </p:cNvPr>
          <p:cNvSpPr>
            <a:spLocks noGrp="1"/>
          </p:cNvSpPr>
          <p:nvPr>
            <p:ph type="title" idx="4294967295"/>
          </p:nvPr>
        </p:nvSpPr>
        <p:spPr>
          <a:xfrm>
            <a:off x="973016" y="363415"/>
            <a:ext cx="9601200" cy="762000"/>
          </a:xfrm>
        </p:spPr>
        <p:txBody>
          <a:bodyPr>
            <a:normAutofit/>
          </a:bodyPr>
          <a:lstStyle/>
          <a:p>
            <a:pPr algn="l"/>
            <a:r>
              <a:rPr lang="en-US" dirty="0"/>
              <a:t>Data Tables</a:t>
            </a:r>
          </a:p>
        </p:txBody>
      </p:sp>
      <p:pic>
        <p:nvPicPr>
          <p:cNvPr id="4" name="Picture 3">
            <a:extLst>
              <a:ext uri="{FF2B5EF4-FFF2-40B4-BE49-F238E27FC236}">
                <a16:creationId xmlns:a16="http://schemas.microsoft.com/office/drawing/2014/main" id="{512A8908-D5DB-40CA-89ED-39E63B629679}"/>
              </a:ext>
            </a:extLst>
          </p:cNvPr>
          <p:cNvPicPr>
            <a:picLocks noChangeAspect="1"/>
          </p:cNvPicPr>
          <p:nvPr/>
        </p:nvPicPr>
        <p:blipFill>
          <a:blip r:embed="rId2"/>
          <a:stretch>
            <a:fillRect/>
          </a:stretch>
        </p:blipFill>
        <p:spPr>
          <a:xfrm>
            <a:off x="2581275" y="1838325"/>
            <a:ext cx="7029450" cy="1095375"/>
          </a:xfrm>
          <a:prstGeom prst="rect">
            <a:avLst/>
          </a:prstGeom>
        </p:spPr>
      </p:pic>
      <p:pic>
        <p:nvPicPr>
          <p:cNvPr id="5" name="Picture 4">
            <a:extLst>
              <a:ext uri="{FF2B5EF4-FFF2-40B4-BE49-F238E27FC236}">
                <a16:creationId xmlns:a16="http://schemas.microsoft.com/office/drawing/2014/main" id="{2A0A77B6-CC1C-4CB1-A5F7-BE301EB8A93C}"/>
              </a:ext>
            </a:extLst>
          </p:cNvPr>
          <p:cNvPicPr>
            <a:picLocks noChangeAspect="1"/>
          </p:cNvPicPr>
          <p:nvPr/>
        </p:nvPicPr>
        <p:blipFill>
          <a:blip r:embed="rId3"/>
          <a:stretch>
            <a:fillRect/>
          </a:stretch>
        </p:blipFill>
        <p:spPr>
          <a:xfrm>
            <a:off x="3543300" y="3324226"/>
            <a:ext cx="3905250" cy="1524000"/>
          </a:xfrm>
          <a:prstGeom prst="rect">
            <a:avLst/>
          </a:prstGeom>
        </p:spPr>
      </p:pic>
      <p:sp>
        <p:nvSpPr>
          <p:cNvPr id="6" name="Title 1">
            <a:extLst>
              <a:ext uri="{FF2B5EF4-FFF2-40B4-BE49-F238E27FC236}">
                <a16:creationId xmlns:a16="http://schemas.microsoft.com/office/drawing/2014/main" id="{8F2D6203-9883-4D50-9666-7F2401B637AF}"/>
              </a:ext>
            </a:extLst>
          </p:cNvPr>
          <p:cNvSpPr txBox="1">
            <a:spLocks/>
          </p:cNvSpPr>
          <p:nvPr/>
        </p:nvSpPr>
        <p:spPr>
          <a:xfrm>
            <a:off x="3400425" y="6394581"/>
            <a:ext cx="8791575" cy="3543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r"/>
            <a:r>
              <a:rPr lang="el-GR" sz="1000" dirty="0">
                <a:solidFill>
                  <a:schemeClr val="accent1">
                    <a:lumMod val="50000"/>
                  </a:schemeClr>
                </a:solidFill>
                <a:latin typeface="Calibri Light" panose="020F0302020204030204" pitchFamily="34" charset="0"/>
                <a:cs typeface="Calibri Light" panose="020F0302020204030204" pitchFamily="34" charset="0"/>
              </a:rPr>
              <a:t>πανεπιστημιο μακεδονιασ | Κεντρο επιμορφωσησ και δια βιου μαθησησ | βασιλησ πετρου | </a:t>
            </a:r>
            <a:r>
              <a:rPr lang="en-US" sz="1000" dirty="0">
                <a:solidFill>
                  <a:schemeClr val="accent1">
                    <a:lumMod val="50000"/>
                  </a:schemeClr>
                </a:solidFill>
                <a:latin typeface="Calibri Light" panose="020F0302020204030204" pitchFamily="34" charset="0"/>
                <a:cs typeface="Calibri Light" panose="020F0302020204030204" pitchFamily="34" charset="0"/>
              </a:rPr>
              <a:t>TEST AUTOMATION LEAD</a:t>
            </a:r>
          </a:p>
        </p:txBody>
      </p:sp>
      <p:sp>
        <p:nvSpPr>
          <p:cNvPr id="7" name="Date Placeholder 8">
            <a:extLst>
              <a:ext uri="{FF2B5EF4-FFF2-40B4-BE49-F238E27FC236}">
                <a16:creationId xmlns:a16="http://schemas.microsoft.com/office/drawing/2014/main" id="{85147CD1-7514-4155-A1BE-7A130B535FC9}"/>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36119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820C01-2684-4310-B9CA-474F305BBFB9}"/>
              </a:ext>
            </a:extLst>
          </p:cNvPr>
          <p:cNvSpPr>
            <a:spLocks noGrp="1"/>
          </p:cNvSpPr>
          <p:nvPr>
            <p:ph type="title" idx="4294967295"/>
          </p:nvPr>
        </p:nvSpPr>
        <p:spPr>
          <a:xfrm>
            <a:off x="955431" y="368995"/>
            <a:ext cx="9601200" cy="723900"/>
          </a:xfrm>
        </p:spPr>
        <p:txBody>
          <a:bodyPr>
            <a:normAutofit/>
          </a:bodyPr>
          <a:lstStyle/>
          <a:p>
            <a:pPr algn="l"/>
            <a:r>
              <a:rPr lang="en-US" dirty="0"/>
              <a:t>Scenario Outline</a:t>
            </a:r>
          </a:p>
        </p:txBody>
      </p:sp>
      <p:sp>
        <p:nvSpPr>
          <p:cNvPr id="4" name="Content Placeholder 3">
            <a:extLst>
              <a:ext uri="{FF2B5EF4-FFF2-40B4-BE49-F238E27FC236}">
                <a16:creationId xmlns:a16="http://schemas.microsoft.com/office/drawing/2014/main" id="{8BC7BF82-6D79-4020-8915-D80C6D275296}"/>
              </a:ext>
            </a:extLst>
          </p:cNvPr>
          <p:cNvSpPr txBox="1">
            <a:spLocks/>
          </p:cNvSpPr>
          <p:nvPr/>
        </p:nvSpPr>
        <p:spPr>
          <a:xfrm>
            <a:off x="1008184" y="1187370"/>
            <a:ext cx="9982200" cy="95250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Sometimes we have several scenarios that follow exactly the same pattern of steps, just with different input values or expected outcomes.</a:t>
            </a:r>
          </a:p>
        </p:txBody>
      </p:sp>
      <p:pic>
        <p:nvPicPr>
          <p:cNvPr id="5" name="Picture 4">
            <a:extLst>
              <a:ext uri="{FF2B5EF4-FFF2-40B4-BE49-F238E27FC236}">
                <a16:creationId xmlns:a16="http://schemas.microsoft.com/office/drawing/2014/main" id="{6A273CF0-A16D-4E1C-B00E-BF44080269BE}"/>
              </a:ext>
            </a:extLst>
          </p:cNvPr>
          <p:cNvPicPr>
            <a:picLocks noChangeAspect="1"/>
          </p:cNvPicPr>
          <p:nvPr/>
        </p:nvPicPr>
        <p:blipFill>
          <a:blip r:embed="rId2"/>
          <a:stretch>
            <a:fillRect/>
          </a:stretch>
        </p:blipFill>
        <p:spPr>
          <a:xfrm>
            <a:off x="1289538" y="1980224"/>
            <a:ext cx="4876800" cy="4101284"/>
          </a:xfrm>
          <a:prstGeom prst="rect">
            <a:avLst/>
          </a:prstGeom>
        </p:spPr>
      </p:pic>
      <p:pic>
        <p:nvPicPr>
          <p:cNvPr id="6" name="Picture 5">
            <a:extLst>
              <a:ext uri="{FF2B5EF4-FFF2-40B4-BE49-F238E27FC236}">
                <a16:creationId xmlns:a16="http://schemas.microsoft.com/office/drawing/2014/main" id="{CCF38CF7-CF29-4C77-AFE5-BE4B7F4F6DB3}"/>
              </a:ext>
            </a:extLst>
          </p:cNvPr>
          <p:cNvPicPr>
            <a:picLocks noChangeAspect="1"/>
          </p:cNvPicPr>
          <p:nvPr/>
        </p:nvPicPr>
        <p:blipFill>
          <a:blip r:embed="rId3"/>
          <a:stretch>
            <a:fillRect/>
          </a:stretch>
        </p:blipFill>
        <p:spPr>
          <a:xfrm>
            <a:off x="6230815" y="1978932"/>
            <a:ext cx="5572558" cy="3368674"/>
          </a:xfrm>
          <a:prstGeom prst="rect">
            <a:avLst/>
          </a:prstGeom>
        </p:spPr>
      </p:pic>
      <p:sp>
        <p:nvSpPr>
          <p:cNvPr id="8" name="Date Placeholder 8">
            <a:extLst>
              <a:ext uri="{FF2B5EF4-FFF2-40B4-BE49-F238E27FC236}">
                <a16:creationId xmlns:a16="http://schemas.microsoft.com/office/drawing/2014/main" id="{140ADCC1-7CBA-4E6A-BE29-B74F2B497664}"/>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219802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0907CB-6C07-4921-97DC-D12B72A1AE4F}"/>
              </a:ext>
            </a:extLst>
          </p:cNvPr>
          <p:cNvSpPr>
            <a:spLocks noGrp="1"/>
          </p:cNvSpPr>
          <p:nvPr>
            <p:ph type="title" idx="4294967295"/>
          </p:nvPr>
        </p:nvSpPr>
        <p:spPr>
          <a:xfrm>
            <a:off x="966665" y="343389"/>
            <a:ext cx="6946411" cy="565149"/>
          </a:xfrm>
        </p:spPr>
        <p:txBody>
          <a:bodyPr anchor="b">
            <a:normAutofit/>
          </a:bodyPr>
          <a:lstStyle/>
          <a:p>
            <a:pPr algn="l"/>
            <a:r>
              <a:rPr lang="en-US" sz="2600" dirty="0"/>
              <a:t>The main layers of a Cucumber test suite</a:t>
            </a:r>
          </a:p>
        </p:txBody>
      </p:sp>
      <p:sp>
        <p:nvSpPr>
          <p:cNvPr id="4" name="Content Placeholder 2">
            <a:extLst>
              <a:ext uri="{FF2B5EF4-FFF2-40B4-BE49-F238E27FC236}">
                <a16:creationId xmlns:a16="http://schemas.microsoft.com/office/drawing/2014/main" id="{DB9A5C8B-20BC-4176-9132-E19AF028C855}"/>
              </a:ext>
            </a:extLst>
          </p:cNvPr>
          <p:cNvSpPr txBox="1">
            <a:spLocks/>
          </p:cNvSpPr>
          <p:nvPr/>
        </p:nvSpPr>
        <p:spPr>
          <a:xfrm>
            <a:off x="6771577" y="1392784"/>
            <a:ext cx="3053039" cy="3931920"/>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buFont typeface="Arial" panose="020B0604020202020204" pitchFamily="34" charset="0"/>
              <a:buChar char="•"/>
            </a:pPr>
            <a:r>
              <a:rPr lang="en-US" sz="1600" dirty="0"/>
              <a:t>We start</a:t>
            </a:r>
            <a:r>
              <a:rPr lang="el-GR" sz="1600" dirty="0"/>
              <a:t> </a:t>
            </a:r>
            <a:r>
              <a:rPr lang="en-US" sz="1600" dirty="0"/>
              <a:t>with features, which contain</a:t>
            </a:r>
            <a:r>
              <a:rPr lang="el-GR" sz="1600" dirty="0"/>
              <a:t> </a:t>
            </a:r>
            <a:r>
              <a:rPr lang="en-US" sz="1600" dirty="0"/>
              <a:t>our scenarios and steps. </a:t>
            </a:r>
            <a:endParaRPr lang="el-GR" sz="1600" dirty="0"/>
          </a:p>
          <a:p>
            <a:pPr marL="285750" indent="-285750" algn="l">
              <a:buFont typeface="Arial" panose="020B0604020202020204" pitchFamily="34" charset="0"/>
              <a:buChar char="•"/>
            </a:pPr>
            <a:r>
              <a:rPr lang="en-US" sz="1600" dirty="0"/>
              <a:t>The</a:t>
            </a:r>
            <a:r>
              <a:rPr lang="el-GR" sz="1600" dirty="0"/>
              <a:t> </a:t>
            </a:r>
            <a:r>
              <a:rPr lang="en-US" sz="1600" dirty="0"/>
              <a:t>steps of our scenarios call step</a:t>
            </a:r>
            <a:r>
              <a:rPr lang="el-GR" sz="1600" dirty="0"/>
              <a:t> </a:t>
            </a:r>
            <a:r>
              <a:rPr lang="en-US" sz="1600" dirty="0"/>
              <a:t>definitions that provide the</a:t>
            </a:r>
            <a:r>
              <a:rPr lang="el-GR" sz="1600" dirty="0"/>
              <a:t> </a:t>
            </a:r>
            <a:r>
              <a:rPr lang="en-US" sz="1600" dirty="0"/>
              <a:t>link between the Gherkin features</a:t>
            </a:r>
            <a:r>
              <a:rPr lang="el-GR" sz="1600" dirty="0"/>
              <a:t> </a:t>
            </a:r>
            <a:r>
              <a:rPr lang="en-US" sz="1600" dirty="0"/>
              <a:t>and the application</a:t>
            </a:r>
            <a:r>
              <a:rPr lang="el-GR" sz="1600" dirty="0"/>
              <a:t> </a:t>
            </a:r>
            <a:r>
              <a:rPr lang="en-US" sz="1600" dirty="0"/>
              <a:t>being built.</a:t>
            </a:r>
          </a:p>
        </p:txBody>
      </p:sp>
      <p:pic>
        <p:nvPicPr>
          <p:cNvPr id="5" name="Picture 4">
            <a:extLst>
              <a:ext uri="{FF2B5EF4-FFF2-40B4-BE49-F238E27FC236}">
                <a16:creationId xmlns:a16="http://schemas.microsoft.com/office/drawing/2014/main" id="{334BEF3B-F55C-4C81-8B0A-C14AF59DC432}"/>
              </a:ext>
            </a:extLst>
          </p:cNvPr>
          <p:cNvPicPr>
            <a:picLocks noChangeAspect="1"/>
          </p:cNvPicPr>
          <p:nvPr/>
        </p:nvPicPr>
        <p:blipFill>
          <a:blip r:embed="rId2"/>
          <a:stretch>
            <a:fillRect/>
          </a:stretch>
        </p:blipFill>
        <p:spPr>
          <a:xfrm>
            <a:off x="1974848" y="1392784"/>
            <a:ext cx="4121152" cy="4162781"/>
          </a:xfrm>
          <a:prstGeom prst="rect">
            <a:avLst/>
          </a:prstGeom>
        </p:spPr>
      </p:pic>
      <p:sp>
        <p:nvSpPr>
          <p:cNvPr id="7" name="Date Placeholder 8">
            <a:extLst>
              <a:ext uri="{FF2B5EF4-FFF2-40B4-BE49-F238E27FC236}">
                <a16:creationId xmlns:a16="http://schemas.microsoft.com/office/drawing/2014/main" id="{9EB988B6-257F-4592-8730-B72DB57322AD}"/>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609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FD4467-1AC1-4CAE-A376-7DBE2D9ED232}"/>
              </a:ext>
            </a:extLst>
          </p:cNvPr>
          <p:cNvSpPr>
            <a:spLocks noGrp="1"/>
          </p:cNvSpPr>
          <p:nvPr>
            <p:ph type="title" idx="4294967295"/>
          </p:nvPr>
        </p:nvSpPr>
        <p:spPr>
          <a:xfrm>
            <a:off x="873369" y="363415"/>
            <a:ext cx="9601200" cy="723900"/>
          </a:xfrm>
        </p:spPr>
        <p:txBody>
          <a:bodyPr>
            <a:normAutofit/>
          </a:bodyPr>
          <a:lstStyle/>
          <a:p>
            <a:pPr algn="l"/>
            <a:r>
              <a:rPr lang="en-US" dirty="0"/>
              <a:t>Maven Project Archetype</a:t>
            </a:r>
          </a:p>
        </p:txBody>
      </p:sp>
      <p:sp>
        <p:nvSpPr>
          <p:cNvPr id="6" name="Rectangle 5">
            <a:extLst>
              <a:ext uri="{FF2B5EF4-FFF2-40B4-BE49-F238E27FC236}">
                <a16:creationId xmlns:a16="http://schemas.microsoft.com/office/drawing/2014/main" id="{B7F6EF23-5FDD-410D-A8E8-2345B47A02CB}"/>
              </a:ext>
            </a:extLst>
          </p:cNvPr>
          <p:cNvSpPr/>
          <p:nvPr/>
        </p:nvSpPr>
        <p:spPr>
          <a:xfrm>
            <a:off x="2450123" y="1327447"/>
            <a:ext cx="7373815" cy="2677656"/>
          </a:xfrm>
          <a:prstGeom prst="rect">
            <a:avLst/>
          </a:prstGeom>
        </p:spPr>
        <p:txBody>
          <a:bodyPr wrap="square">
            <a:spAutoFit/>
          </a:bodyPr>
          <a:lstStyle/>
          <a:p>
            <a:r>
              <a:rPr lang="en-US" sz="2400" dirty="0" err="1"/>
              <a:t>mvn</a:t>
            </a:r>
            <a:r>
              <a:rPr lang="en-US" sz="2400" dirty="0"/>
              <a:t> </a:t>
            </a:r>
            <a:r>
              <a:rPr lang="en-US" sz="2400" dirty="0" err="1"/>
              <a:t>archetype:generate</a:t>
            </a:r>
            <a:r>
              <a:rPr lang="en-US" sz="2400" dirty="0"/>
              <a:t> -</a:t>
            </a:r>
            <a:r>
              <a:rPr lang="en-US" sz="2400" dirty="0" err="1"/>
              <a:t>DarchetypeGroupId</a:t>
            </a:r>
            <a:r>
              <a:rPr lang="en-US" sz="2400" dirty="0"/>
              <a:t>=</a:t>
            </a:r>
            <a:r>
              <a:rPr lang="en-US" sz="2400" dirty="0" err="1"/>
              <a:t>io.cucumber</a:t>
            </a:r>
            <a:r>
              <a:rPr lang="en-US" sz="2400" dirty="0"/>
              <a:t> -</a:t>
            </a:r>
            <a:r>
              <a:rPr lang="en-US" sz="2400" dirty="0" err="1"/>
              <a:t>DarchetypeArtifactId</a:t>
            </a:r>
            <a:r>
              <a:rPr lang="en-US" sz="2400" dirty="0"/>
              <a:t>=cucumber-archetype -</a:t>
            </a:r>
            <a:r>
              <a:rPr lang="en-US" sz="2400" dirty="0" err="1"/>
              <a:t>DarchetypeVersion</a:t>
            </a:r>
            <a:r>
              <a:rPr lang="en-US" sz="2400" dirty="0"/>
              <a:t>=5.6.0 -</a:t>
            </a:r>
            <a:r>
              <a:rPr lang="en-US" sz="2400" dirty="0" err="1"/>
              <a:t>DgroupId</a:t>
            </a:r>
            <a:r>
              <a:rPr lang="en-US" sz="2400" dirty="0"/>
              <a:t>=</a:t>
            </a:r>
            <a:r>
              <a:rPr lang="en-US" sz="2400" dirty="0" err="1"/>
              <a:t>com.testing.bdd</a:t>
            </a:r>
            <a:r>
              <a:rPr lang="en-US" sz="2400" dirty="0"/>
              <a:t> -</a:t>
            </a:r>
            <a:r>
              <a:rPr lang="en-US" sz="2400" dirty="0" err="1"/>
              <a:t>DartifactId</a:t>
            </a:r>
            <a:r>
              <a:rPr lang="en-US" sz="2400" dirty="0"/>
              <a:t>=demo -</a:t>
            </a:r>
            <a:r>
              <a:rPr lang="en-US" sz="2400" dirty="0" err="1"/>
              <a:t>Dpackage</a:t>
            </a:r>
            <a:r>
              <a:rPr lang="en-US" sz="2400" dirty="0"/>
              <a:t>=</a:t>
            </a:r>
            <a:r>
              <a:rPr lang="en-US" sz="2400" dirty="0" err="1"/>
              <a:t>com.testing.bdd</a:t>
            </a:r>
            <a:r>
              <a:rPr lang="en-US" sz="2400" dirty="0"/>
              <a:t> -</a:t>
            </a:r>
            <a:r>
              <a:rPr lang="en-US" sz="2400" dirty="0" err="1"/>
              <a:t>Dversion</a:t>
            </a:r>
            <a:r>
              <a:rPr lang="en-US" sz="2400" dirty="0"/>
              <a:t>=1.0.0 -</a:t>
            </a:r>
            <a:r>
              <a:rPr lang="en-US" sz="2400" dirty="0" err="1"/>
              <a:t>DinteractiveMode</a:t>
            </a:r>
            <a:r>
              <a:rPr lang="en-US" sz="2400" dirty="0"/>
              <a:t>=false</a:t>
            </a:r>
          </a:p>
        </p:txBody>
      </p:sp>
      <p:sp>
        <p:nvSpPr>
          <p:cNvPr id="7" name="Date Placeholder 8">
            <a:extLst>
              <a:ext uri="{FF2B5EF4-FFF2-40B4-BE49-F238E27FC236}">
                <a16:creationId xmlns:a16="http://schemas.microsoft.com/office/drawing/2014/main" id="{E278ADB1-C05B-4D12-BDF1-C255C192E16A}"/>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01219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BDD Tools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37</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538641" y="1970116"/>
            <a:ext cx="9713233" cy="3433157"/>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rPr>
              <a:t>Cucumber</a:t>
            </a:r>
          </a:p>
          <a:p>
            <a:r>
              <a:rPr lang="en-US" sz="2800" dirty="0">
                <a:solidFill>
                  <a:srgbClr val="1B2331"/>
                </a:solidFill>
              </a:rPr>
              <a:t>JUnit Vintage Engine</a:t>
            </a:r>
          </a:p>
          <a:p>
            <a:r>
              <a:rPr lang="en-US" sz="2800" dirty="0">
                <a:solidFill>
                  <a:srgbClr val="1B2331"/>
                </a:solidFill>
              </a:rPr>
              <a:t>Cucumber Report</a:t>
            </a:r>
          </a:p>
          <a:p>
            <a:endParaRPr lang="en-US" sz="28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349243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5" y="2774820"/>
            <a:ext cx="9679449" cy="1981464"/>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API Testing</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makedonia</a:t>
            </a:r>
          </a:p>
        </p:txBody>
      </p:sp>
    </p:spTree>
    <p:extLst>
      <p:ext uri="{BB962C8B-B14F-4D97-AF65-F5344CB8AC3E}">
        <p14:creationId xmlns:p14="http://schemas.microsoft.com/office/powerpoint/2010/main" val="1984727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400" dirty="0"/>
              <a:t>API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915611"/>
            <a:ext cx="6190488" cy="2607365"/>
          </a:xfrm>
        </p:spPr>
        <p:txBody>
          <a:bodyPr>
            <a:normAutofit fontScale="92500" lnSpcReduction="10000"/>
          </a:bodyPr>
          <a:lstStyle/>
          <a:p>
            <a:r>
              <a:rPr lang="en-US" sz="2000" b="1" dirty="0"/>
              <a:t>API testing </a:t>
            </a:r>
            <a:r>
              <a:rPr lang="en-US" sz="2000" dirty="0"/>
              <a:t>is a software testing type that validates Application Programming Interfaces (APIs).</a:t>
            </a:r>
            <a:br>
              <a:rPr lang="en-US" sz="2000" dirty="0"/>
            </a:br>
            <a:br>
              <a:rPr lang="en-US" sz="2000" dirty="0"/>
            </a:br>
            <a:br>
              <a:rPr lang="en-US" sz="2000" dirty="0"/>
            </a:br>
            <a:r>
              <a:rPr lang="en-US" i="1" dirty="0">
                <a:solidFill>
                  <a:srgbClr val="002060"/>
                </a:solidFill>
                <a:effectLst/>
              </a:rPr>
              <a:t>Because the API or service layer directly touches both the data layer and the presentation layer, it presents the </a:t>
            </a:r>
            <a:r>
              <a:rPr lang="en-US" b="1" i="1" dirty="0">
                <a:solidFill>
                  <a:srgbClr val="002060"/>
                </a:solidFill>
                <a:effectLst/>
              </a:rPr>
              <a:t>sweet spot </a:t>
            </a:r>
            <a:r>
              <a:rPr lang="en-US" i="1" dirty="0">
                <a:solidFill>
                  <a:srgbClr val="002060"/>
                </a:solidFill>
                <a:effectLst/>
              </a:rPr>
              <a:t>of continuous testing for QA and Development teams. </a:t>
            </a:r>
            <a:endParaRPr lang="en-US" sz="2000" i="1" dirty="0">
              <a:solidFill>
                <a:srgbClr val="002060"/>
              </a:solidFill>
            </a:endParaRP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67" r="16667"/>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39</a:t>
            </a:fld>
            <a:endParaRPr lang="en-US" dirty="0"/>
          </a:p>
        </p:txBody>
      </p:sp>
      <p:sp>
        <p:nvSpPr>
          <p:cNvPr id="12" name="Date Placeholder 8">
            <a:extLst>
              <a:ext uri="{FF2B5EF4-FFF2-40B4-BE49-F238E27FC236}">
                <a16:creationId xmlns:a16="http://schemas.microsoft.com/office/drawing/2014/main" id="{1E3E73B1-F6F4-42CA-9DC9-04DD87187019}"/>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makedonia</a:t>
            </a:r>
          </a:p>
        </p:txBody>
      </p:sp>
    </p:spTree>
    <p:extLst>
      <p:ext uri="{BB962C8B-B14F-4D97-AF65-F5344CB8AC3E}">
        <p14:creationId xmlns:p14="http://schemas.microsoft.com/office/powerpoint/2010/main" val="86426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4" y="2565980"/>
            <a:ext cx="9679449" cy="2176520"/>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Software Testing</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maCedonia</a:t>
            </a:r>
          </a:p>
        </p:txBody>
      </p:sp>
    </p:spTree>
    <p:extLst>
      <p:ext uri="{BB962C8B-B14F-4D97-AF65-F5344CB8AC3E}">
        <p14:creationId xmlns:p14="http://schemas.microsoft.com/office/powerpoint/2010/main" val="2857222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6572" y="1101673"/>
            <a:ext cx="6190488" cy="1909826"/>
          </a:xfrm>
        </p:spPr>
        <p:txBody>
          <a:bodyPr>
            <a:normAutofit/>
          </a:bodyPr>
          <a:lstStyle/>
          <a:p>
            <a:r>
              <a:rPr lang="en-US" sz="5400" dirty="0"/>
              <a:t>API Tests Implemented by…</a:t>
            </a:r>
            <a:endParaRPr lang="en-US"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3750" r="23750"/>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40</a:t>
            </a:fld>
            <a:endParaRPr lang="en-US" dirty="0"/>
          </a:p>
        </p:txBody>
      </p:sp>
      <p:sp>
        <p:nvSpPr>
          <p:cNvPr id="12" name="Date Placeholder 8">
            <a:extLst>
              <a:ext uri="{FF2B5EF4-FFF2-40B4-BE49-F238E27FC236}">
                <a16:creationId xmlns:a16="http://schemas.microsoft.com/office/drawing/2014/main" id="{36F0456A-CE67-4324-87E2-5F5BD113AB86}"/>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makedonia</a:t>
            </a:r>
          </a:p>
        </p:txBody>
      </p:sp>
      <p:sp>
        <p:nvSpPr>
          <p:cNvPr id="13" name="Content Placeholder 2">
            <a:extLst>
              <a:ext uri="{FF2B5EF4-FFF2-40B4-BE49-F238E27FC236}">
                <a16:creationId xmlns:a16="http://schemas.microsoft.com/office/drawing/2014/main" id="{6DDDBEFD-E691-4185-B2C6-38ADA378CC1D}"/>
              </a:ext>
            </a:extLst>
          </p:cNvPr>
          <p:cNvSpPr txBox="1">
            <a:spLocks/>
          </p:cNvSpPr>
          <p:nvPr/>
        </p:nvSpPr>
        <p:spPr>
          <a:xfrm>
            <a:off x="838200" y="3330298"/>
            <a:ext cx="6269687" cy="247936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b="1" dirty="0"/>
              <a:t>Developers</a:t>
            </a:r>
            <a:r>
              <a:rPr lang="en-US" sz="1600" dirty="0"/>
              <a:t> or </a:t>
            </a:r>
            <a:r>
              <a:rPr lang="en-US" sz="1600" b="1" dirty="0"/>
              <a:t>Test Automation Engineers </a:t>
            </a:r>
            <a:r>
              <a:rPr lang="en-US" sz="1600" dirty="0"/>
              <a:t>are usually the ones who are responsible for scripting, maintaining and automatically executing API Tests.</a:t>
            </a:r>
          </a:p>
        </p:txBody>
      </p:sp>
      <p:sp>
        <p:nvSpPr>
          <p:cNvPr id="2" name="TextBox 1">
            <a:extLst>
              <a:ext uri="{FF2B5EF4-FFF2-40B4-BE49-F238E27FC236}">
                <a16:creationId xmlns:a16="http://schemas.microsoft.com/office/drawing/2014/main" id="{C847C1E6-F643-467B-946A-C755481E3C70}"/>
              </a:ext>
            </a:extLst>
          </p:cNvPr>
          <p:cNvSpPr txBox="1"/>
          <p:nvPr/>
        </p:nvSpPr>
        <p:spPr>
          <a:xfrm>
            <a:off x="7451965" y="5932488"/>
            <a:ext cx="4266960" cy="230832"/>
          </a:xfrm>
          <a:prstGeom prst="rect">
            <a:avLst/>
          </a:prstGeom>
          <a:noFill/>
        </p:spPr>
        <p:txBody>
          <a:bodyPr wrap="square" rtlCol="0">
            <a:spAutoFit/>
          </a:bodyPr>
          <a:lstStyle/>
          <a:p>
            <a:r>
              <a:rPr lang="en-US" sz="900">
                <a:hlinkClick r:id="rId3" tooltip="https://pursuit.unimelb.edu.au/articles/planting-trees-is-no-substitute-for-natural-forests"/>
              </a:rPr>
              <a:t>This Photo</a:t>
            </a:r>
            <a:r>
              <a:rPr lang="en-US" sz="900"/>
              <a:t> by Unknown Author is licensed under </a:t>
            </a:r>
            <a:r>
              <a:rPr lang="en-US" sz="900">
                <a:hlinkClick r:id="rId4" tooltip="https://creativecommons.org/licenses/by-nd/3.0/"/>
              </a:rPr>
              <a:t>CC BY-ND</a:t>
            </a:r>
            <a:endParaRPr lang="en-US" sz="900"/>
          </a:p>
        </p:txBody>
      </p:sp>
    </p:spTree>
    <p:extLst>
      <p:ext uri="{BB962C8B-B14F-4D97-AF65-F5344CB8AC3E}">
        <p14:creationId xmlns:p14="http://schemas.microsoft.com/office/powerpoint/2010/main" val="1525460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57505"/>
            <a:ext cx="10515600" cy="1325563"/>
          </a:xfrm>
        </p:spPr>
        <p:txBody>
          <a:bodyPr>
            <a:normAutofit/>
          </a:bodyPr>
          <a:lstStyle/>
          <a:p>
            <a:r>
              <a:rPr lang="en-US" sz="5400" dirty="0"/>
              <a:t>API</a:t>
            </a:r>
            <a:r>
              <a:rPr lang="en-US" dirty="0"/>
              <a:t> Test Best Practices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41</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39383" y="2854680"/>
            <a:ext cx="9713233" cy="179703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latin typeface="montregular"/>
              </a:rPr>
              <a:t>API Tests must user realistic data</a:t>
            </a:r>
          </a:p>
          <a:p>
            <a:r>
              <a:rPr lang="en-US" sz="2800" dirty="0">
                <a:solidFill>
                  <a:srgbClr val="1B2331"/>
                </a:solidFill>
                <a:latin typeface="montregular"/>
              </a:rPr>
              <a:t>API Tests must contain positive and negative cases.</a:t>
            </a:r>
            <a:endParaRPr lang="en-US" sz="2800" b="1" dirty="0">
              <a:solidFill>
                <a:srgbClr val="1B2331"/>
              </a:solidFill>
              <a:latin typeface="montregular"/>
            </a:endParaRPr>
          </a:p>
          <a:p>
            <a:r>
              <a:rPr lang="en-US" sz="2800" dirty="0">
                <a:solidFill>
                  <a:srgbClr val="1B2331"/>
                </a:solidFill>
                <a:latin typeface="montregular"/>
              </a:rPr>
              <a:t>API Tests must not be repeatable</a:t>
            </a:r>
          </a:p>
          <a:p>
            <a:r>
              <a:rPr lang="en-US" sz="2800" dirty="0">
                <a:solidFill>
                  <a:srgbClr val="1B2331"/>
                </a:solidFill>
                <a:latin typeface="montregular"/>
              </a:rPr>
              <a:t>API Tests must be </a:t>
            </a:r>
            <a:r>
              <a:rPr lang="en-US" sz="2800" b="1" dirty="0">
                <a:solidFill>
                  <a:srgbClr val="1B2331"/>
                </a:solidFill>
                <a:latin typeface="montregular"/>
              </a:rPr>
              <a:t>independent</a:t>
            </a:r>
            <a:r>
              <a:rPr lang="en-US" sz="2800" dirty="0">
                <a:solidFill>
                  <a:srgbClr val="1B2331"/>
                </a:solidFill>
                <a:latin typeface="montregular"/>
              </a:rPr>
              <a:t> and capable to run </a:t>
            </a:r>
            <a:r>
              <a:rPr lang="en-US" sz="2800" b="1" dirty="0">
                <a:solidFill>
                  <a:srgbClr val="1B2331"/>
                </a:solidFill>
                <a:latin typeface="montregular"/>
              </a:rPr>
              <a:t>in parallel</a:t>
            </a:r>
            <a:r>
              <a:rPr lang="en-US" sz="2800" dirty="0">
                <a:solidFill>
                  <a:srgbClr val="1B2331"/>
                </a:solidFill>
                <a:latin typeface="montregular"/>
              </a:rPr>
              <a:t>.</a:t>
            </a:r>
            <a:endParaRPr lang="en-US" sz="2800" b="1" dirty="0">
              <a:solidFill>
                <a:srgbClr val="1B2331"/>
              </a:solidFill>
              <a:latin typeface="montregular"/>
            </a:endParaRPr>
          </a:p>
          <a:p>
            <a:endParaRPr lang="en-US" sz="2800" dirty="0">
              <a:solidFill>
                <a:srgbClr val="1B2331"/>
              </a:solidFill>
              <a:latin typeface="montregular"/>
            </a:endParaRPr>
          </a:p>
        </p:txBody>
      </p:sp>
      <p:sp>
        <p:nvSpPr>
          <p:cNvPr id="5" name="Date Placeholder 8">
            <a:extLst>
              <a:ext uri="{FF2B5EF4-FFF2-40B4-BE49-F238E27FC236}">
                <a16:creationId xmlns:a16="http://schemas.microsoft.com/office/drawing/2014/main" id="{BBBFB9FC-4AEB-4371-AB59-21E7508935CA}"/>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3364494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API Testing Tools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42</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538641" y="1970116"/>
            <a:ext cx="9713233" cy="3433157"/>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1B2331"/>
                </a:solidFill>
              </a:rPr>
              <a:t>Rest Assured API</a:t>
            </a:r>
          </a:p>
          <a:p>
            <a:r>
              <a:rPr lang="en-US" sz="2000" dirty="0">
                <a:solidFill>
                  <a:srgbClr val="1B2331"/>
                </a:solidFill>
              </a:rPr>
              <a:t>Google Guava</a:t>
            </a:r>
          </a:p>
          <a:p>
            <a:r>
              <a:rPr lang="en-US" sz="2000" dirty="0">
                <a:solidFill>
                  <a:srgbClr val="1B2331"/>
                </a:solidFill>
              </a:rPr>
              <a:t>Maven Failsafe Plugin</a:t>
            </a:r>
          </a:p>
          <a:p>
            <a:endParaRPr lang="en-US" sz="2000" dirty="0"/>
          </a:p>
          <a:p>
            <a:pPr marL="0" indent="0">
              <a:buNone/>
            </a:pPr>
            <a:r>
              <a:rPr lang="en-US" sz="2000" dirty="0">
                <a:hlinkClick r:id="rId2"/>
              </a:rPr>
              <a:t>https://github.com/vpetrou/uom-test-automation-v2/tree/feature-api-tests</a:t>
            </a:r>
            <a:r>
              <a:rPr lang="en-US" sz="2000" dirty="0"/>
              <a:t> </a:t>
            </a:r>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380469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5" y="2774819"/>
            <a:ext cx="9679449" cy="1981465"/>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UI Testing</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makedonia</a:t>
            </a:r>
          </a:p>
        </p:txBody>
      </p:sp>
    </p:spTree>
    <p:extLst>
      <p:ext uri="{BB962C8B-B14F-4D97-AF65-F5344CB8AC3E}">
        <p14:creationId xmlns:p14="http://schemas.microsoft.com/office/powerpoint/2010/main" val="17620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a:bodyPr>
          <a:lstStyle/>
          <a:p>
            <a:r>
              <a:rPr lang="en-US" sz="5400" dirty="0"/>
              <a:t>UI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564834"/>
            <a:ext cx="6190488" cy="2607365"/>
          </a:xfrm>
        </p:spPr>
        <p:txBody>
          <a:bodyPr/>
          <a:lstStyle/>
          <a:p>
            <a:r>
              <a:rPr lang="en-US" sz="2000" b="1" dirty="0"/>
              <a:t>UI testing </a:t>
            </a:r>
            <a:r>
              <a:rPr lang="en-US" sz="2000" dirty="0"/>
              <a:t>is a software testing type that checks the Graphical User Interface of the Software to ensure that the functionalities of software application work as per specifications by checking screens and controls like menus, buttons, icons, etc.</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3333" r="23333"/>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44</a:t>
            </a:fld>
            <a:endParaRPr lang="en-US" dirty="0"/>
          </a:p>
        </p:txBody>
      </p:sp>
      <p:sp>
        <p:nvSpPr>
          <p:cNvPr id="12" name="Date Placeholder 8">
            <a:extLst>
              <a:ext uri="{FF2B5EF4-FFF2-40B4-BE49-F238E27FC236}">
                <a16:creationId xmlns:a16="http://schemas.microsoft.com/office/drawing/2014/main" id="{1E3E73B1-F6F4-42CA-9DC9-04DD87187019}"/>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makedonia</a:t>
            </a:r>
          </a:p>
        </p:txBody>
      </p:sp>
    </p:spTree>
    <p:extLst>
      <p:ext uri="{BB962C8B-B14F-4D97-AF65-F5344CB8AC3E}">
        <p14:creationId xmlns:p14="http://schemas.microsoft.com/office/powerpoint/2010/main" val="3967444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6572" y="1101673"/>
            <a:ext cx="6190488" cy="1909826"/>
          </a:xfrm>
        </p:spPr>
        <p:txBody>
          <a:bodyPr>
            <a:normAutofit/>
          </a:bodyPr>
          <a:lstStyle/>
          <a:p>
            <a:r>
              <a:rPr lang="en-US" sz="5400" dirty="0"/>
              <a:t>UI Tests Implemented by…</a:t>
            </a:r>
            <a:endParaRPr lang="en-US"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67" r="16667"/>
          <a:stretch/>
        </p:blipFill>
        <p:spPr>
          <a:xfrm>
            <a:off x="7451965" y="1665520"/>
            <a:ext cx="4266960" cy="426696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45</a:t>
            </a:fld>
            <a:endParaRPr lang="en-US" dirty="0"/>
          </a:p>
        </p:txBody>
      </p:sp>
      <p:sp>
        <p:nvSpPr>
          <p:cNvPr id="12" name="Date Placeholder 8">
            <a:extLst>
              <a:ext uri="{FF2B5EF4-FFF2-40B4-BE49-F238E27FC236}">
                <a16:creationId xmlns:a16="http://schemas.microsoft.com/office/drawing/2014/main" id="{36F0456A-CE67-4324-87E2-5F5BD113AB86}"/>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makedonia</a:t>
            </a:r>
          </a:p>
        </p:txBody>
      </p:sp>
      <p:sp>
        <p:nvSpPr>
          <p:cNvPr id="13" name="Content Placeholder 2">
            <a:extLst>
              <a:ext uri="{FF2B5EF4-FFF2-40B4-BE49-F238E27FC236}">
                <a16:creationId xmlns:a16="http://schemas.microsoft.com/office/drawing/2014/main" id="{6DDDBEFD-E691-4185-B2C6-38ADA378CC1D}"/>
              </a:ext>
            </a:extLst>
          </p:cNvPr>
          <p:cNvSpPr txBox="1">
            <a:spLocks/>
          </p:cNvSpPr>
          <p:nvPr/>
        </p:nvSpPr>
        <p:spPr>
          <a:xfrm>
            <a:off x="838200" y="3330298"/>
            <a:ext cx="6269687" cy="247936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b="1" dirty="0">
                <a:solidFill>
                  <a:srgbClr val="002060"/>
                </a:solidFill>
              </a:rPr>
              <a:t>UI Test can be Manual or Automated</a:t>
            </a:r>
          </a:p>
          <a:p>
            <a:endParaRPr lang="en-US" sz="1600" b="1" dirty="0"/>
          </a:p>
          <a:p>
            <a:r>
              <a:rPr lang="en-US" sz="1600" b="1" dirty="0"/>
              <a:t>Developers</a:t>
            </a:r>
            <a:r>
              <a:rPr lang="en-US" sz="1600" dirty="0"/>
              <a:t> are usually the ones who are doing some manual UI checks after finishing their implementation. </a:t>
            </a:r>
          </a:p>
          <a:p>
            <a:r>
              <a:rPr lang="en-US" sz="1600" b="1" dirty="0"/>
              <a:t>Testers</a:t>
            </a:r>
            <a:r>
              <a:rPr lang="en-US" sz="1600" dirty="0"/>
              <a:t> are usually the ones who are responsible for writing and executing manually UI Tests.</a:t>
            </a:r>
          </a:p>
          <a:p>
            <a:r>
              <a:rPr lang="en-US" sz="1600" b="1" dirty="0"/>
              <a:t>Test Automation Engineers </a:t>
            </a:r>
            <a:r>
              <a:rPr lang="en-US" sz="1600" dirty="0"/>
              <a:t>are usually the ones who are responsible for scripting, maintaining and automatically executing Automated UI Tests.</a:t>
            </a:r>
          </a:p>
        </p:txBody>
      </p:sp>
    </p:spTree>
    <p:extLst>
      <p:ext uri="{BB962C8B-B14F-4D97-AF65-F5344CB8AC3E}">
        <p14:creationId xmlns:p14="http://schemas.microsoft.com/office/powerpoint/2010/main" val="119748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UI</a:t>
            </a:r>
            <a:r>
              <a:rPr lang="en-US" dirty="0"/>
              <a:t> Test Best Practices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46</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251253" y="3158836"/>
            <a:ext cx="9713233" cy="179703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rgbClr val="1B2331"/>
                </a:solidFill>
                <a:latin typeface="montregular"/>
              </a:rPr>
              <a:t>UI Tests must follow </a:t>
            </a:r>
            <a:r>
              <a:rPr lang="en-US" sz="2800" b="1" dirty="0">
                <a:solidFill>
                  <a:srgbClr val="1B2331"/>
                </a:solidFill>
                <a:latin typeface="montregular"/>
              </a:rPr>
              <a:t>coding patterns </a:t>
            </a:r>
            <a:r>
              <a:rPr lang="en-US" sz="2800" dirty="0">
                <a:solidFill>
                  <a:srgbClr val="1B2331"/>
                </a:solidFill>
                <a:latin typeface="montregular"/>
              </a:rPr>
              <a:t>and </a:t>
            </a:r>
            <a:r>
              <a:rPr lang="en-US" sz="2800" b="1" dirty="0">
                <a:solidFill>
                  <a:srgbClr val="1B2331"/>
                </a:solidFill>
                <a:latin typeface="montregular"/>
              </a:rPr>
              <a:t>object-oriented programming principals</a:t>
            </a:r>
            <a:r>
              <a:rPr lang="en-US" sz="2800" dirty="0">
                <a:solidFill>
                  <a:srgbClr val="1B2331"/>
                </a:solidFill>
                <a:latin typeface="montregular"/>
              </a:rPr>
              <a:t> (e.g., Page Object Pattern, Fluent Builder Pattern etc.).</a:t>
            </a:r>
          </a:p>
          <a:p>
            <a:r>
              <a:rPr lang="en-US" sz="2800" dirty="0">
                <a:solidFill>
                  <a:srgbClr val="1B2331"/>
                </a:solidFill>
                <a:latin typeface="montregular"/>
              </a:rPr>
              <a:t>UI Tests must be </a:t>
            </a:r>
            <a:r>
              <a:rPr lang="en-US" sz="2800" b="1" dirty="0">
                <a:solidFill>
                  <a:srgbClr val="1B2331"/>
                </a:solidFill>
                <a:latin typeface="montregular"/>
              </a:rPr>
              <a:t>independent</a:t>
            </a:r>
            <a:r>
              <a:rPr lang="en-US" sz="2800" dirty="0">
                <a:solidFill>
                  <a:srgbClr val="1B2331"/>
                </a:solidFill>
                <a:latin typeface="montregular"/>
              </a:rPr>
              <a:t> and capable to run </a:t>
            </a:r>
            <a:r>
              <a:rPr lang="en-US" sz="2800" b="1" dirty="0">
                <a:solidFill>
                  <a:srgbClr val="1B2331"/>
                </a:solidFill>
                <a:latin typeface="montregular"/>
              </a:rPr>
              <a:t>in parallel</a:t>
            </a:r>
            <a:r>
              <a:rPr lang="en-US" sz="2800" dirty="0">
                <a:solidFill>
                  <a:srgbClr val="1B2331"/>
                </a:solidFill>
                <a:latin typeface="montregular"/>
              </a:rPr>
              <a:t>.</a:t>
            </a:r>
            <a:endParaRPr lang="en-US" sz="2800" b="1" dirty="0">
              <a:solidFill>
                <a:srgbClr val="1B2331"/>
              </a:solidFill>
              <a:latin typeface="montregular"/>
            </a:endParaRPr>
          </a:p>
          <a:p>
            <a:r>
              <a:rPr lang="en-US" sz="2800" dirty="0">
                <a:solidFill>
                  <a:srgbClr val="1B2331"/>
                </a:solidFill>
                <a:latin typeface="montregular"/>
              </a:rPr>
              <a:t>UI Tests must be </a:t>
            </a:r>
            <a:r>
              <a:rPr lang="en-US" sz="2800" b="1" dirty="0">
                <a:solidFill>
                  <a:srgbClr val="1B2331"/>
                </a:solidFill>
                <a:latin typeface="montregular"/>
              </a:rPr>
              <a:t>small</a:t>
            </a:r>
            <a:r>
              <a:rPr lang="en-US" sz="2800" dirty="0">
                <a:solidFill>
                  <a:srgbClr val="1B2331"/>
                </a:solidFill>
                <a:latin typeface="montregular"/>
              </a:rPr>
              <a:t> and </a:t>
            </a:r>
            <a:r>
              <a:rPr lang="en-US" sz="2800" b="1" dirty="0">
                <a:solidFill>
                  <a:srgbClr val="1B2331"/>
                </a:solidFill>
                <a:latin typeface="montregular"/>
              </a:rPr>
              <a:t>easily</a:t>
            </a:r>
            <a:r>
              <a:rPr lang="en-US" sz="2800" dirty="0">
                <a:solidFill>
                  <a:srgbClr val="1B2331"/>
                </a:solidFill>
                <a:latin typeface="montregular"/>
              </a:rPr>
              <a:t> </a:t>
            </a:r>
            <a:r>
              <a:rPr lang="en-US" sz="2800" b="1" dirty="0">
                <a:solidFill>
                  <a:srgbClr val="1B2331"/>
                </a:solidFill>
                <a:latin typeface="montregular"/>
              </a:rPr>
              <a:t>debugged</a:t>
            </a:r>
            <a:r>
              <a:rPr lang="en-US" sz="2800" dirty="0">
                <a:solidFill>
                  <a:srgbClr val="1B2331"/>
                </a:solidFill>
                <a:latin typeface="montregular"/>
              </a:rPr>
              <a:t> (logs, assertions etc.).</a:t>
            </a:r>
          </a:p>
          <a:p>
            <a:r>
              <a:rPr lang="en-US" sz="2800" dirty="0">
                <a:solidFill>
                  <a:srgbClr val="1B2331"/>
                </a:solidFill>
                <a:latin typeface="montregular"/>
              </a:rPr>
              <a:t>UI Tests must </a:t>
            </a:r>
            <a:r>
              <a:rPr lang="en-US" sz="2800" b="1" dirty="0">
                <a:solidFill>
                  <a:srgbClr val="1B2331"/>
                </a:solidFill>
                <a:latin typeface="montregular"/>
              </a:rPr>
              <a:t>follow</a:t>
            </a:r>
            <a:r>
              <a:rPr lang="en-US" sz="2800" dirty="0">
                <a:solidFill>
                  <a:srgbClr val="1B2331"/>
                </a:solidFill>
                <a:latin typeface="montregular"/>
              </a:rPr>
              <a:t> a consistent </a:t>
            </a:r>
            <a:r>
              <a:rPr lang="en-US" sz="2800" b="1" dirty="0">
                <a:solidFill>
                  <a:srgbClr val="1B2331"/>
                </a:solidFill>
                <a:latin typeface="montregular"/>
              </a:rPr>
              <a:t>naming</a:t>
            </a:r>
            <a:r>
              <a:rPr lang="en-US" sz="2800" dirty="0">
                <a:solidFill>
                  <a:srgbClr val="1B2331"/>
                </a:solidFill>
                <a:latin typeface="montregular"/>
              </a:rPr>
              <a:t> </a:t>
            </a:r>
            <a:r>
              <a:rPr lang="en-US" sz="2800" b="1" dirty="0">
                <a:solidFill>
                  <a:srgbClr val="1B2331"/>
                </a:solidFill>
                <a:latin typeface="montregular"/>
              </a:rPr>
              <a:t>convention</a:t>
            </a:r>
            <a:r>
              <a:rPr lang="en-US" sz="2800" dirty="0">
                <a:solidFill>
                  <a:srgbClr val="1B2331"/>
                </a:solidFill>
                <a:latin typeface="montregular"/>
              </a:rPr>
              <a:t>.  </a:t>
            </a:r>
          </a:p>
        </p:txBody>
      </p:sp>
      <p:sp>
        <p:nvSpPr>
          <p:cNvPr id="5" name="Date Placeholder 8">
            <a:extLst>
              <a:ext uri="{FF2B5EF4-FFF2-40B4-BE49-F238E27FC236}">
                <a16:creationId xmlns:a16="http://schemas.microsoft.com/office/drawing/2014/main" id="{BBBFB9FC-4AEB-4371-AB59-21E7508935CA}"/>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1676595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UI Testing Tools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47</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538641" y="1970116"/>
            <a:ext cx="9713233" cy="3433157"/>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1B2331"/>
                </a:solidFill>
              </a:rPr>
              <a:t>Selenium WebDriver</a:t>
            </a:r>
          </a:p>
          <a:p>
            <a:pPr marL="0" indent="0">
              <a:buNone/>
            </a:pPr>
            <a:endParaRPr lang="en-US" sz="2000" dirty="0"/>
          </a:p>
          <a:p>
            <a:pPr marL="0" indent="0">
              <a:buNone/>
            </a:pPr>
            <a:r>
              <a:rPr lang="en-US" sz="2000" dirty="0">
                <a:hlinkClick r:id="rId2"/>
              </a:rPr>
              <a:t>https://github.com/vpetrou/uom-test-automation-v2/tree/feature-ui-tests</a:t>
            </a:r>
            <a:r>
              <a:rPr lang="en-US" sz="2000" dirty="0"/>
              <a:t> </a:t>
            </a:r>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Tree>
    <p:extLst>
      <p:ext uri="{BB962C8B-B14F-4D97-AF65-F5344CB8AC3E}">
        <p14:creationId xmlns:p14="http://schemas.microsoft.com/office/powerpoint/2010/main" val="3571040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5" y="2774820"/>
            <a:ext cx="9679449" cy="1981464"/>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LINKS</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makedonia</a:t>
            </a:r>
          </a:p>
        </p:txBody>
      </p:sp>
    </p:spTree>
    <p:extLst>
      <p:ext uri="{BB962C8B-B14F-4D97-AF65-F5344CB8AC3E}">
        <p14:creationId xmlns:p14="http://schemas.microsoft.com/office/powerpoint/2010/main" val="2805848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000" dirty="0"/>
              <a:t>Links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49</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522016" y="1690688"/>
            <a:ext cx="9713233" cy="3433157"/>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sz="28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
        <p:nvSpPr>
          <p:cNvPr id="8" name="TextBox 7">
            <a:extLst>
              <a:ext uri="{FF2B5EF4-FFF2-40B4-BE49-F238E27FC236}">
                <a16:creationId xmlns:a16="http://schemas.microsoft.com/office/drawing/2014/main" id="{7AC2214D-8B42-4CF8-8409-A5291072310B}"/>
              </a:ext>
            </a:extLst>
          </p:cNvPr>
          <p:cNvSpPr txBox="1"/>
          <p:nvPr/>
        </p:nvSpPr>
        <p:spPr>
          <a:xfrm>
            <a:off x="1078576" y="1463494"/>
            <a:ext cx="10694324" cy="4396525"/>
          </a:xfrm>
          <a:prstGeom prst="rect">
            <a:avLst/>
          </a:prstGeom>
          <a:noFill/>
        </p:spPr>
        <p:txBody>
          <a:bodyPr wrap="square">
            <a:spAutoFit/>
          </a:bodyPr>
          <a:lstStyle/>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JUnit</a:t>
            </a:r>
            <a:r>
              <a:rPr lang="en-US" altLang="el-GR" b="1" dirty="0">
                <a:solidFill>
                  <a:srgbClr val="63727A"/>
                </a:solidFill>
                <a:latin typeface="Trebuchet MS" panose="020B0703020202090204" pitchFamily="34" charset="0"/>
                <a:cs typeface="Arial" pitchFamily="34" charset="0"/>
              </a:rPr>
              <a:t>5 </a:t>
            </a:r>
            <a:r>
              <a:rPr lang="en-US" altLang="el-GR" dirty="0">
                <a:solidFill>
                  <a:srgbClr val="63727A"/>
                </a:solidFill>
                <a:latin typeface="Trebuchet MS" panose="020B0703020202090204" pitchFamily="34" charset="0"/>
                <a:cs typeface="Arial" pitchFamily="34" charset="0"/>
                <a:hlinkClick r:id="rId2"/>
              </a:rPr>
              <a:t>https://junit.org/junit5</a:t>
            </a:r>
            <a:endParaRPr lang="en-US" altLang="el-GR" dirty="0">
              <a:solidFill>
                <a:srgbClr val="63727A"/>
              </a:solidFill>
              <a:latin typeface="Trebuchet MS" panose="020B0703020202090204" pitchFamily="34" charset="0"/>
              <a:cs typeface="Arial" pitchFamily="34" charset="0"/>
            </a:endParaRPr>
          </a:p>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Mockito </a:t>
            </a:r>
            <a:r>
              <a:rPr lang="en-US" altLang="el-GR" sz="1800" dirty="0">
                <a:solidFill>
                  <a:srgbClr val="63727A"/>
                </a:solidFill>
                <a:latin typeface="Trebuchet MS" panose="020B0703020202090204" pitchFamily="34" charset="0"/>
                <a:cs typeface="Arial" pitchFamily="34" charset="0"/>
                <a:hlinkClick r:id="rId3"/>
              </a:rPr>
              <a:t>https://site.mockito.org</a:t>
            </a:r>
            <a:endParaRPr lang="en-US" altLang="el-GR" sz="1800" dirty="0">
              <a:solidFill>
                <a:srgbClr val="63727A"/>
              </a:solidFill>
              <a:latin typeface="Trebuchet MS" panose="020B0703020202090204" pitchFamily="34" charset="0"/>
              <a:cs typeface="Arial" pitchFamily="34" charset="0"/>
            </a:endParaRPr>
          </a:p>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b="1" dirty="0">
                <a:solidFill>
                  <a:srgbClr val="63727A"/>
                </a:solidFill>
                <a:latin typeface="Trebuchet MS" panose="020B0703020202090204" pitchFamily="34" charset="0"/>
                <a:cs typeface="Arial" pitchFamily="34" charset="0"/>
              </a:rPr>
              <a:t>Spring Test </a:t>
            </a:r>
            <a:r>
              <a:rPr lang="en-US" altLang="el-GR" dirty="0">
                <a:solidFill>
                  <a:srgbClr val="63727A"/>
                </a:solidFill>
                <a:latin typeface="Trebuchet MS" panose="020B0703020202090204" pitchFamily="34" charset="0"/>
                <a:cs typeface="Arial" pitchFamily="34" charset="0"/>
                <a:hlinkClick r:id="rId4"/>
              </a:rPr>
              <a:t>https://docs.spring.io/spring-framework/docs/current/reference/html/testing.html</a:t>
            </a:r>
            <a:endParaRPr lang="en-US" altLang="el-GR" dirty="0">
              <a:solidFill>
                <a:srgbClr val="63727A"/>
              </a:solidFill>
              <a:latin typeface="Trebuchet MS" panose="020B0703020202090204" pitchFamily="34" charset="0"/>
              <a:cs typeface="Arial" pitchFamily="34" charset="0"/>
            </a:endParaRPr>
          </a:p>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err="1">
                <a:solidFill>
                  <a:srgbClr val="63727A"/>
                </a:solidFill>
                <a:latin typeface="Trebuchet MS" panose="020B0703020202090204" pitchFamily="34" charset="0"/>
                <a:cs typeface="Arial" pitchFamily="34" charset="0"/>
              </a:rPr>
              <a:t>Assert</a:t>
            </a:r>
            <a:r>
              <a:rPr lang="en-US" altLang="el-GR" b="1" dirty="0" err="1">
                <a:solidFill>
                  <a:srgbClr val="63727A"/>
                </a:solidFill>
                <a:latin typeface="Trebuchet MS" panose="020B0703020202090204" pitchFamily="34" charset="0"/>
                <a:cs typeface="Arial" pitchFamily="34" charset="0"/>
              </a:rPr>
              <a:t>J</a:t>
            </a:r>
            <a:r>
              <a:rPr lang="en-US" altLang="el-GR" b="1" dirty="0">
                <a:solidFill>
                  <a:srgbClr val="63727A"/>
                </a:solidFill>
                <a:latin typeface="Trebuchet MS" panose="020B0703020202090204" pitchFamily="34" charset="0"/>
                <a:cs typeface="Arial" pitchFamily="34" charset="0"/>
              </a:rPr>
              <a:t> </a:t>
            </a:r>
            <a:r>
              <a:rPr lang="en-US" altLang="el-GR" dirty="0">
                <a:solidFill>
                  <a:srgbClr val="63727A"/>
                </a:solidFill>
                <a:latin typeface="Trebuchet MS" panose="020B0703020202090204" pitchFamily="34" charset="0"/>
                <a:cs typeface="Arial" pitchFamily="34" charset="0"/>
                <a:hlinkClick r:id="rId5"/>
              </a:rPr>
              <a:t>https://assertj.github.io/doc/#assertj-core</a:t>
            </a:r>
            <a:endParaRPr lang="en-US" altLang="el-GR" dirty="0">
              <a:solidFill>
                <a:srgbClr val="63727A"/>
              </a:solidFill>
              <a:latin typeface="Trebuchet MS" panose="020B0703020202090204" pitchFamily="34" charset="0"/>
              <a:cs typeface="Arial" pitchFamily="34" charset="0"/>
            </a:endParaRPr>
          </a:p>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err="1">
                <a:solidFill>
                  <a:srgbClr val="63727A"/>
                </a:solidFill>
                <a:latin typeface="Trebuchet MS" panose="020B0703020202090204" pitchFamily="34" charset="0"/>
                <a:cs typeface="Arial" pitchFamily="34" charset="0"/>
              </a:rPr>
              <a:t>TestContain</a:t>
            </a:r>
            <a:r>
              <a:rPr lang="en-US" altLang="el-GR" b="1" dirty="0" err="1">
                <a:solidFill>
                  <a:srgbClr val="63727A"/>
                </a:solidFill>
                <a:latin typeface="Trebuchet MS" panose="020B0703020202090204" pitchFamily="34" charset="0"/>
                <a:cs typeface="Arial" pitchFamily="34" charset="0"/>
              </a:rPr>
              <a:t>ers</a:t>
            </a:r>
            <a:r>
              <a:rPr lang="en-US" altLang="el-GR" b="1" dirty="0">
                <a:solidFill>
                  <a:srgbClr val="63727A"/>
                </a:solidFill>
                <a:latin typeface="Trebuchet MS" panose="020B0703020202090204" pitchFamily="34" charset="0"/>
                <a:cs typeface="Arial" pitchFamily="34" charset="0"/>
              </a:rPr>
              <a:t> </a:t>
            </a:r>
            <a:r>
              <a:rPr lang="en-US" altLang="el-GR" dirty="0">
                <a:solidFill>
                  <a:srgbClr val="63727A"/>
                </a:solidFill>
                <a:latin typeface="Trebuchet MS" panose="020B0703020202090204" pitchFamily="34" charset="0"/>
                <a:cs typeface="Arial" pitchFamily="34" charset="0"/>
                <a:hlinkClick r:id="rId6"/>
              </a:rPr>
              <a:t>https://www.testcontainers.org</a:t>
            </a:r>
            <a:endParaRPr lang="en-US" altLang="el-GR" dirty="0">
              <a:solidFill>
                <a:srgbClr val="63727A"/>
              </a:solidFill>
              <a:latin typeface="Trebuchet MS" panose="020B0703020202090204" pitchFamily="34" charset="0"/>
              <a:cs typeface="Arial" pitchFamily="34" charset="0"/>
            </a:endParaRPr>
          </a:p>
          <a:p>
            <a:pPr marL="34290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Cucumber</a:t>
            </a:r>
            <a:r>
              <a:rPr lang="en-US" altLang="el-GR" sz="1800" dirty="0">
                <a:solidFill>
                  <a:srgbClr val="63727A"/>
                </a:solidFill>
                <a:latin typeface="Trebuchet MS" panose="020B0703020202090204" pitchFamily="34" charset="0"/>
                <a:cs typeface="Arial" pitchFamily="34" charset="0"/>
              </a:rPr>
              <a:t> BDD </a:t>
            </a:r>
            <a:r>
              <a:rPr lang="en-US" altLang="el-GR" dirty="0">
                <a:solidFill>
                  <a:schemeClr val="accent1"/>
                </a:solidFill>
                <a:latin typeface="Trebuchet MS" panose="020B0703020202090204" pitchFamily="34" charset="0"/>
                <a:cs typeface="Arial" pitchFamily="34" charset="0"/>
                <a:hlinkClick r:id="rId7"/>
              </a:rPr>
              <a:t>https://cucumber.io</a:t>
            </a:r>
            <a:endParaRPr lang="en-US" altLang="el-GR" sz="1800" dirty="0">
              <a:solidFill>
                <a:schemeClr val="accent1"/>
              </a:solidFill>
              <a:latin typeface="Trebuchet MS" panose="020B0703020202090204" pitchFamily="34" charset="0"/>
              <a:cs typeface="Arial" pitchFamily="34" charset="0"/>
            </a:endParaRPr>
          </a:p>
          <a:p>
            <a:pPr marL="34290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REST Assured </a:t>
            </a:r>
            <a:r>
              <a:rPr lang="en-US" altLang="el-GR" sz="1800" dirty="0">
                <a:solidFill>
                  <a:srgbClr val="63727A"/>
                </a:solidFill>
                <a:latin typeface="Trebuchet MS" panose="020B0703020202090204" pitchFamily="34" charset="0"/>
                <a:cs typeface="Arial" pitchFamily="34" charset="0"/>
              </a:rPr>
              <a:t>API </a:t>
            </a:r>
            <a:r>
              <a:rPr lang="en-US" dirty="0">
                <a:solidFill>
                  <a:schemeClr val="accent1"/>
                </a:solidFill>
                <a:hlinkClick r:id="rId8"/>
              </a:rPr>
              <a:t>http://rest-assured.io</a:t>
            </a:r>
            <a:endParaRPr lang="en-US" altLang="el-GR" sz="1800" dirty="0">
              <a:solidFill>
                <a:schemeClr val="accent1"/>
              </a:solidFill>
              <a:latin typeface="Trebuchet MS" panose="020B0703020202090204" pitchFamily="34" charset="0"/>
              <a:cs typeface="Arial" pitchFamily="34" charset="0"/>
            </a:endParaRPr>
          </a:p>
          <a:p>
            <a:pPr marL="342900" lvl="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Selenium</a:t>
            </a:r>
            <a:r>
              <a:rPr lang="en-US" altLang="el-GR" sz="1800" dirty="0">
                <a:solidFill>
                  <a:srgbClr val="63727A"/>
                </a:solidFill>
                <a:latin typeface="Trebuchet MS" panose="020B0703020202090204" pitchFamily="34" charset="0"/>
                <a:cs typeface="Arial" pitchFamily="34" charset="0"/>
              </a:rPr>
              <a:t> WebDriver </a:t>
            </a:r>
            <a:r>
              <a:rPr lang="en-US" altLang="el-GR" dirty="0">
                <a:solidFill>
                  <a:schemeClr val="accent1"/>
                </a:solidFill>
                <a:latin typeface="Trebuchet MS" panose="020B0703020202090204" pitchFamily="34" charset="0"/>
                <a:cs typeface="Arial" pitchFamily="34" charset="0"/>
                <a:hlinkClick r:id="rId9"/>
              </a:rPr>
              <a:t>https://www.selenium.dev</a:t>
            </a:r>
            <a:r>
              <a:rPr lang="en-US" altLang="el-GR" sz="1800" dirty="0">
                <a:solidFill>
                  <a:schemeClr val="accent1"/>
                </a:solidFill>
                <a:latin typeface="Trebuchet MS" panose="020B0703020202090204" pitchFamily="34" charset="0"/>
                <a:cs typeface="Arial" pitchFamily="34" charset="0"/>
              </a:rPr>
              <a:t> </a:t>
            </a:r>
          </a:p>
          <a:p>
            <a:pPr marL="342900" indent="-342900" fontAlgn="base">
              <a:lnSpc>
                <a:spcPct val="150000"/>
              </a:lnSpc>
              <a:spcBef>
                <a:spcPts val="600"/>
              </a:spcBef>
              <a:spcAft>
                <a:spcPct val="0"/>
              </a:spcAft>
              <a:buClr>
                <a:srgbClr val="00C1EF"/>
              </a:buClr>
              <a:buFont typeface="Wingdings" panose="05000000000000000000" pitchFamily="2" charset="2"/>
              <a:buChar char="q"/>
              <a:defRPr/>
            </a:pPr>
            <a:r>
              <a:rPr lang="en-US" altLang="el-GR" sz="1800" b="1" dirty="0">
                <a:solidFill>
                  <a:srgbClr val="63727A"/>
                </a:solidFill>
                <a:latin typeface="Trebuchet MS" panose="020B0703020202090204" pitchFamily="34" charset="0"/>
                <a:cs typeface="Arial" pitchFamily="34" charset="0"/>
              </a:rPr>
              <a:t>ISTQB </a:t>
            </a:r>
            <a:r>
              <a:rPr lang="en-US" altLang="el-GR" dirty="0">
                <a:solidFill>
                  <a:schemeClr val="accent1"/>
                </a:solidFill>
                <a:latin typeface="Trebuchet MS" panose="020B0703020202090204" pitchFamily="34" charset="0"/>
                <a:cs typeface="Arial" pitchFamily="34" charset="0"/>
                <a:hlinkClick r:id="rId10"/>
              </a:rPr>
              <a:t>http://www.istqb.org</a:t>
            </a:r>
            <a:endParaRPr lang="en-US" altLang="el-GR" sz="1800" dirty="0">
              <a:solidFill>
                <a:schemeClr val="accent1"/>
              </a:solidFill>
              <a:latin typeface="Trebuchet MS" panose="020B0703020202090204" pitchFamily="34" charset="0"/>
              <a:cs typeface="Arial" pitchFamily="34" charset="0"/>
            </a:endParaRPr>
          </a:p>
        </p:txBody>
      </p:sp>
    </p:spTree>
    <p:extLst>
      <p:ext uri="{BB962C8B-B14F-4D97-AF65-F5344CB8AC3E}">
        <p14:creationId xmlns:p14="http://schemas.microsoft.com/office/powerpoint/2010/main" val="7973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Software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429000"/>
            <a:ext cx="6190488" cy="2743200"/>
          </a:xfrm>
        </p:spPr>
        <p:txBody>
          <a:bodyPr/>
          <a:lstStyle/>
          <a:p>
            <a:r>
              <a:rPr lang="en-US" sz="2000" b="1" dirty="0"/>
              <a:t>Software testing </a:t>
            </a:r>
            <a:r>
              <a:rPr lang="en-US" sz="2000" dirty="0"/>
              <a:t>is a </a:t>
            </a:r>
            <a:r>
              <a:rPr lang="en-US" sz="2000" b="1" dirty="0"/>
              <a:t>process</a:t>
            </a:r>
            <a:r>
              <a:rPr lang="en-US" sz="2000" dirty="0"/>
              <a:t> in Software Development Lifecycle (</a:t>
            </a:r>
            <a:r>
              <a:rPr lang="en-US" sz="2000" b="1" dirty="0"/>
              <a:t>SDLC</a:t>
            </a:r>
            <a:r>
              <a:rPr lang="en-US" sz="2000" dirty="0"/>
              <a:t>), where we check whether the </a:t>
            </a:r>
            <a:r>
              <a:rPr lang="en-US" sz="2000" b="1" dirty="0"/>
              <a:t>actual results </a:t>
            </a:r>
            <a:r>
              <a:rPr lang="en-US" sz="2000" dirty="0"/>
              <a:t>of a software match the </a:t>
            </a:r>
            <a:r>
              <a:rPr lang="en-US" sz="2000" b="1" dirty="0"/>
              <a:t>expected results</a:t>
            </a:r>
            <a:r>
              <a:rPr lang="en-US" sz="2000" dirty="0"/>
              <a:t>.</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700" r="16700"/>
          <a:stretch/>
        </p:blipFill>
        <p:spPr>
          <a:xfrm>
            <a:off x="7451965" y="1665520"/>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154298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Autofit/>
          </a:bodyPr>
          <a:lstStyle/>
          <a:p>
            <a:r>
              <a:rPr lang="en-US" sz="4000" dirty="0"/>
              <a:t>Testing Principals  &amp; Certifications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3429000"/>
            <a:ext cx="6315518" cy="2743200"/>
          </a:xfrm>
        </p:spPr>
        <p:txBody>
          <a:bodyPr/>
          <a:lstStyle/>
          <a:p>
            <a:r>
              <a:rPr lang="en-US" sz="2000" b="1" dirty="0"/>
              <a:t>ISTQB</a:t>
            </a:r>
          </a:p>
          <a:p>
            <a:r>
              <a:rPr lang="en-US" b="1" dirty="0"/>
              <a:t>International Software Testing Qualification Board</a:t>
            </a:r>
          </a:p>
          <a:p>
            <a:endParaRPr lang="en-US" sz="2000" b="1" dirty="0"/>
          </a:p>
          <a:p>
            <a:pPr algn="ctr"/>
            <a:r>
              <a:rPr lang="en-US" sz="3600" dirty="0">
                <a:solidFill>
                  <a:schemeClr val="bg2">
                    <a:lumMod val="10000"/>
                  </a:schemeClr>
                </a:solidFill>
                <a:hlinkClick r:id="rId2"/>
              </a:rPr>
              <a:t>https://www.istqb.org</a:t>
            </a:r>
            <a:r>
              <a:rPr lang="en-US" sz="3600" dirty="0">
                <a:solidFill>
                  <a:schemeClr val="bg2">
                    <a:lumMod val="10000"/>
                  </a:schemeClr>
                </a:solidFill>
              </a:rPr>
              <a:t> </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680" r="16680"/>
          <a:stretch/>
        </p:blipFill>
        <p:spPr>
          <a:xfrm>
            <a:off x="7451965" y="1665520"/>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50</a:t>
            </a:fld>
            <a:endParaRPr lang="en-US" dirty="0"/>
          </a:p>
        </p:txBody>
      </p:sp>
    </p:spTree>
    <p:extLst>
      <p:ext uri="{BB962C8B-B14F-4D97-AF65-F5344CB8AC3E}">
        <p14:creationId xmlns:p14="http://schemas.microsoft.com/office/powerpoint/2010/main" val="2452284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3600" dirty="0"/>
              <a:t>Where to find me?</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51</a:t>
            </a:fld>
            <a:endParaRPr lang="en-US" b="1" cap="all" spc="100" dirty="0">
              <a:solidFill>
                <a:schemeClr val="accent2"/>
              </a:solidFill>
            </a:endParaRPr>
          </a:p>
        </p:txBody>
      </p:sp>
      <p:sp>
        <p:nvSpPr>
          <p:cNvPr id="10" name="Content Placeholder 2">
            <a:extLst>
              <a:ext uri="{FF2B5EF4-FFF2-40B4-BE49-F238E27FC236}">
                <a16:creationId xmlns:a16="http://schemas.microsoft.com/office/drawing/2014/main" id="{2B927E30-C1BB-45A5-9DF5-11919C388BCA}"/>
              </a:ext>
            </a:extLst>
          </p:cNvPr>
          <p:cNvSpPr txBox="1">
            <a:spLocks/>
          </p:cNvSpPr>
          <p:nvPr/>
        </p:nvSpPr>
        <p:spPr>
          <a:xfrm>
            <a:off x="1522016" y="1690688"/>
            <a:ext cx="9713233" cy="3433157"/>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sz="2800" dirty="0"/>
          </a:p>
        </p:txBody>
      </p:sp>
      <p:sp>
        <p:nvSpPr>
          <p:cNvPr id="14" name="Date Placeholder 8">
            <a:extLst>
              <a:ext uri="{FF2B5EF4-FFF2-40B4-BE49-F238E27FC236}">
                <a16:creationId xmlns:a16="http://schemas.microsoft.com/office/drawing/2014/main" id="{5F880E76-E046-4865-9ED5-ADE75B62875B}"/>
              </a:ext>
            </a:extLst>
          </p:cNvPr>
          <p:cNvSpPr txBox="1">
            <a:spLocks/>
          </p:cNvSpPr>
          <p:nvPr/>
        </p:nvSpPr>
        <p:spPr>
          <a:xfrm>
            <a:off x="909456" y="6356349"/>
            <a:ext cx="10043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100" dirty="0">
                <a:solidFill>
                  <a:srgbClr val="002060"/>
                </a:solidFill>
              </a:rPr>
              <a:t>14-15/06/2022 VASILIS PETROU | KEDIVIM | UNIVERSITY OF MACEDONIA</a:t>
            </a:r>
          </a:p>
        </p:txBody>
      </p:sp>
      <p:sp>
        <p:nvSpPr>
          <p:cNvPr id="6" name="Rectangle 5">
            <a:extLst>
              <a:ext uri="{FF2B5EF4-FFF2-40B4-BE49-F238E27FC236}">
                <a16:creationId xmlns:a16="http://schemas.microsoft.com/office/drawing/2014/main" id="{8AD40B4E-7A7B-4B94-8369-C1B3516D8B53}"/>
              </a:ext>
            </a:extLst>
          </p:cNvPr>
          <p:cNvSpPr/>
          <p:nvPr/>
        </p:nvSpPr>
        <p:spPr>
          <a:xfrm>
            <a:off x="2643448" y="1463865"/>
            <a:ext cx="8858650" cy="4467826"/>
          </a:xfrm>
          <a:prstGeom prst="rect">
            <a:avLst/>
          </a:prstGeom>
        </p:spPr>
        <p:txBody>
          <a:bodyPr wrap="square">
            <a:spAutoFit/>
          </a:bodyPr>
          <a:lstStyle/>
          <a:p>
            <a:pPr lvl="0" fontAlgn="base">
              <a:lnSpc>
                <a:spcPct val="150000"/>
              </a:lnSpc>
              <a:spcAft>
                <a:spcPct val="0"/>
              </a:spcAft>
              <a:buClr>
                <a:srgbClr val="00C1EF"/>
              </a:buClr>
              <a:defRPr/>
            </a:pPr>
            <a:r>
              <a:rPr lang="en-US" altLang="el-GR" sz="2000" dirty="0">
                <a:solidFill>
                  <a:schemeClr val="accent1"/>
                </a:solidFill>
                <a:latin typeface="Trebuchet MS" panose="020B0703020202090204" pitchFamily="34" charset="0"/>
                <a:cs typeface="Arial" pitchFamily="34" charset="0"/>
                <a:hlinkClick r:id="rId2"/>
              </a:rPr>
              <a:t>https://github.com/vpetrou</a:t>
            </a:r>
            <a:r>
              <a:rPr lang="en-US" altLang="el-GR" sz="2000" dirty="0">
                <a:solidFill>
                  <a:schemeClr val="accent1"/>
                </a:solidFill>
                <a:latin typeface="Trebuchet MS" panose="020B0703020202090204" pitchFamily="34" charset="0"/>
                <a:cs typeface="Arial" pitchFamily="34" charset="0"/>
              </a:rPr>
              <a:t> </a:t>
            </a:r>
            <a:br>
              <a:rPr lang="en-US" altLang="el-GR" sz="2000" dirty="0">
                <a:solidFill>
                  <a:schemeClr val="accent1"/>
                </a:solidFill>
                <a:latin typeface="Trebuchet MS" panose="020B0703020202090204" pitchFamily="34" charset="0"/>
                <a:cs typeface="Arial" pitchFamily="34" charset="0"/>
              </a:rPr>
            </a:br>
            <a:r>
              <a:rPr lang="en-US" altLang="el-GR" sz="2000" i="1" dirty="0">
                <a:solidFill>
                  <a:schemeClr val="accent6"/>
                </a:solidFill>
                <a:latin typeface="Trebuchet MS" panose="020B0703020202090204" pitchFamily="34" charset="0"/>
                <a:cs typeface="Arial" pitchFamily="34" charset="0"/>
              </a:rPr>
              <a:t>Test Automation Playgrounds to practice on GUI &amp; API Automated Testing</a:t>
            </a:r>
            <a:br>
              <a:rPr lang="en-US" altLang="el-GR" sz="1200" dirty="0">
                <a:solidFill>
                  <a:srgbClr val="63727A"/>
                </a:solidFill>
                <a:latin typeface="Trebuchet MS" panose="020B0703020202090204" pitchFamily="34" charset="0"/>
                <a:cs typeface="Arial" pitchFamily="34" charset="0"/>
              </a:rPr>
            </a:br>
            <a:endParaRPr lang="en-US" altLang="el-GR" sz="1200" dirty="0">
              <a:solidFill>
                <a:srgbClr val="63727A"/>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endParaRPr lang="en-US" altLang="el-GR" sz="1200" dirty="0">
              <a:solidFill>
                <a:srgbClr val="63727A"/>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r>
              <a:rPr lang="en-US" altLang="el-GR" sz="2000" dirty="0">
                <a:solidFill>
                  <a:schemeClr val="accent1"/>
                </a:solidFill>
                <a:latin typeface="Trebuchet MS" panose="020B0703020202090204" pitchFamily="34" charset="0"/>
                <a:cs typeface="Arial" pitchFamily="34" charset="0"/>
                <a:hlinkClick r:id="rId3"/>
              </a:rPr>
              <a:t>https://www.linkedin.com/in/vpetrou</a:t>
            </a:r>
            <a:r>
              <a:rPr lang="en-US" altLang="el-GR" sz="2000" dirty="0">
                <a:solidFill>
                  <a:schemeClr val="accent1"/>
                </a:solidFill>
                <a:latin typeface="Trebuchet MS" panose="020B0703020202090204" pitchFamily="34" charset="0"/>
                <a:cs typeface="Arial" pitchFamily="34" charset="0"/>
              </a:rPr>
              <a:t> </a:t>
            </a:r>
            <a:endParaRPr lang="en-US" altLang="el-GR" sz="1200" dirty="0">
              <a:solidFill>
                <a:schemeClr val="accent1"/>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endParaRPr lang="en-US" altLang="el-GR" sz="1200" dirty="0">
              <a:solidFill>
                <a:schemeClr val="accent1"/>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endParaRPr lang="en-US" altLang="el-GR" sz="1200" dirty="0">
              <a:solidFill>
                <a:schemeClr val="accent1"/>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r>
              <a:rPr lang="en-US" altLang="el-GR" sz="2000" dirty="0">
                <a:solidFill>
                  <a:schemeClr val="accent1"/>
                </a:solidFill>
                <a:latin typeface="Trebuchet MS" panose="020B0703020202090204" pitchFamily="34" charset="0"/>
                <a:cs typeface="Arial" pitchFamily="34" charset="0"/>
                <a:hlinkClick r:id="rId4"/>
              </a:rPr>
              <a:t>vpetrou@netcompany-intrasoft.com</a:t>
            </a:r>
            <a:r>
              <a:rPr lang="en-US" altLang="el-GR" sz="2000" dirty="0">
                <a:solidFill>
                  <a:schemeClr val="accent1"/>
                </a:solidFill>
                <a:latin typeface="Trebuchet MS" panose="020B0703020202090204" pitchFamily="34" charset="0"/>
                <a:cs typeface="Arial" pitchFamily="34" charset="0"/>
              </a:rPr>
              <a:t> </a:t>
            </a:r>
          </a:p>
          <a:p>
            <a:pPr lvl="0" fontAlgn="base">
              <a:lnSpc>
                <a:spcPct val="150000"/>
              </a:lnSpc>
              <a:spcAft>
                <a:spcPct val="0"/>
              </a:spcAft>
              <a:buClr>
                <a:srgbClr val="00C1EF"/>
              </a:buClr>
              <a:defRPr/>
            </a:pPr>
            <a:r>
              <a:rPr lang="en-US" altLang="el-GR" sz="2000" dirty="0">
                <a:solidFill>
                  <a:schemeClr val="accent1"/>
                </a:solidFill>
                <a:latin typeface="Trebuchet MS" panose="020B0703020202090204" pitchFamily="34" charset="0"/>
                <a:cs typeface="Arial" pitchFamily="34" charset="0"/>
                <a:hlinkClick r:id="rId5"/>
              </a:rPr>
              <a:t>vasilis.petrou@outlook.com.gr</a:t>
            </a:r>
            <a:r>
              <a:rPr lang="en-US" altLang="el-GR" sz="2000" dirty="0">
                <a:solidFill>
                  <a:schemeClr val="accent1"/>
                </a:solidFill>
                <a:latin typeface="Trebuchet MS" panose="020B0703020202090204" pitchFamily="34" charset="0"/>
                <a:cs typeface="Arial" pitchFamily="34" charset="0"/>
              </a:rPr>
              <a:t> </a:t>
            </a:r>
            <a:endParaRPr lang="en-US" altLang="el-GR" sz="1200" dirty="0">
              <a:solidFill>
                <a:schemeClr val="accent1"/>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endParaRPr lang="en-US" altLang="el-GR" sz="1200" dirty="0">
              <a:solidFill>
                <a:schemeClr val="accent1"/>
              </a:solidFill>
              <a:latin typeface="Trebuchet MS" panose="020B0703020202090204" pitchFamily="34" charset="0"/>
              <a:cs typeface="Arial" pitchFamily="34" charset="0"/>
            </a:endParaRPr>
          </a:p>
          <a:p>
            <a:pPr lvl="0" fontAlgn="base">
              <a:lnSpc>
                <a:spcPct val="150000"/>
              </a:lnSpc>
              <a:spcAft>
                <a:spcPct val="0"/>
              </a:spcAft>
              <a:buClr>
                <a:srgbClr val="00C1EF"/>
              </a:buClr>
              <a:defRPr/>
            </a:pPr>
            <a:endParaRPr lang="en-US" altLang="el-GR" sz="1200" dirty="0">
              <a:solidFill>
                <a:schemeClr val="accent1"/>
              </a:solidFill>
              <a:latin typeface="Trebuchet MS" panose="020B0703020202090204" pitchFamily="34" charset="0"/>
              <a:cs typeface="Arial" pitchFamily="34" charset="0"/>
            </a:endParaRPr>
          </a:p>
          <a:p>
            <a:pPr fontAlgn="base">
              <a:lnSpc>
                <a:spcPct val="150000"/>
              </a:lnSpc>
              <a:spcAft>
                <a:spcPct val="0"/>
              </a:spcAft>
              <a:buClr>
                <a:srgbClr val="00C1EF"/>
              </a:buClr>
              <a:defRPr/>
            </a:pPr>
            <a:r>
              <a:rPr lang="en-US" sz="2000" dirty="0">
                <a:solidFill>
                  <a:schemeClr val="accent1"/>
                </a:solidFill>
                <a:latin typeface="Trebuchet MS" panose="020B0703020202090204" pitchFamily="34" charset="0"/>
                <a:cs typeface="Arial" pitchFamily="34" charset="0"/>
                <a:hlinkClick r:id="rId6"/>
              </a:rPr>
              <a:t>https://www.meetup.com/Thessaloniki-Software-Testing-and-QA</a:t>
            </a:r>
            <a:r>
              <a:rPr lang="en-US" sz="2000" dirty="0">
                <a:solidFill>
                  <a:schemeClr val="accent1"/>
                </a:solidFill>
                <a:latin typeface="Trebuchet MS" panose="020B0703020202090204" pitchFamily="34" charset="0"/>
                <a:cs typeface="Arial" pitchFamily="34" charset="0"/>
              </a:rPr>
              <a:t> </a:t>
            </a:r>
            <a:endParaRPr lang="en-US" altLang="el-GR" sz="2000" dirty="0">
              <a:solidFill>
                <a:schemeClr val="accent1"/>
              </a:solidFill>
              <a:latin typeface="Trebuchet MS" panose="020B0703020202090204" pitchFamily="34" charset="0"/>
              <a:cs typeface="Arial" pitchFamily="34" charset="0"/>
            </a:endParaRPr>
          </a:p>
        </p:txBody>
      </p:sp>
      <p:pic>
        <p:nvPicPr>
          <p:cNvPr id="7" name="Picture 2" descr="Αποτέλεσμα εικόνας για github icon">
            <a:extLst>
              <a:ext uri="{FF2B5EF4-FFF2-40B4-BE49-F238E27FC236}">
                <a16:creationId xmlns:a16="http://schemas.microsoft.com/office/drawing/2014/main" id="{194A9521-9F62-4F99-9D46-CFA5BD17FF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4248" y="1542434"/>
            <a:ext cx="859944" cy="859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Αποτέλεσμα εικόνας για linkedin icon">
            <a:extLst>
              <a:ext uri="{FF2B5EF4-FFF2-40B4-BE49-F238E27FC236}">
                <a16:creationId xmlns:a16="http://schemas.microsoft.com/office/drawing/2014/main" id="{7050A352-F926-49F4-B7C7-49A36AC9C93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24248" y="2783378"/>
            <a:ext cx="971314" cy="9713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Αποτέλεσμα εικόνας για email icon">
            <a:extLst>
              <a:ext uri="{FF2B5EF4-FFF2-40B4-BE49-F238E27FC236}">
                <a16:creationId xmlns:a16="http://schemas.microsoft.com/office/drawing/2014/main" id="{DB6DDBE0-47A8-47E4-9345-06E3A4F356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53613" y="4078778"/>
            <a:ext cx="830579" cy="8030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Αποτέλεσμα εικόνας για meetup icon">
            <a:extLst>
              <a:ext uri="{FF2B5EF4-FFF2-40B4-BE49-F238E27FC236}">
                <a16:creationId xmlns:a16="http://schemas.microsoft.com/office/drawing/2014/main" id="{D2C37EA4-261B-49C8-8048-21B9E79430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4248" y="5276234"/>
            <a:ext cx="923042" cy="85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994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391654" y="1801368"/>
            <a:ext cx="4434840" cy="1627632"/>
          </a:xfrm>
        </p:spPr>
        <p:txBody>
          <a:bodyPr>
            <a:normAutofit/>
          </a:bodyPr>
          <a:lstStyle/>
          <a:p>
            <a:r>
              <a:rPr lang="en-US" sz="2800" dirty="0">
                <a:solidFill>
                  <a:srgbClr val="002060"/>
                </a:solidFill>
              </a:rPr>
              <a:t>Quality is free, but only to those who are willing to pay heavily for it.</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Software testing</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52</a:t>
            </a:fld>
            <a:endParaRPr lang="en-US" dirty="0"/>
          </a:p>
        </p:txBody>
      </p:sp>
      <p:sp>
        <p:nvSpPr>
          <p:cNvPr id="11" name="Subtitle 2">
            <a:extLst>
              <a:ext uri="{FF2B5EF4-FFF2-40B4-BE49-F238E27FC236}">
                <a16:creationId xmlns:a16="http://schemas.microsoft.com/office/drawing/2014/main" id="{A8514CAC-14A2-4149-904D-E89BA62B573E}"/>
              </a:ext>
            </a:extLst>
          </p:cNvPr>
          <p:cNvSpPr txBox="1">
            <a:spLocks/>
          </p:cNvSpPr>
          <p:nvPr/>
        </p:nvSpPr>
        <p:spPr>
          <a:xfrm>
            <a:off x="6391659" y="3547555"/>
            <a:ext cx="4434835" cy="51047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Tom DeMarco</a:t>
            </a:r>
          </a:p>
        </p:txBody>
      </p:sp>
    </p:spTree>
    <p:extLst>
      <p:ext uri="{BB962C8B-B14F-4D97-AF65-F5344CB8AC3E}">
        <p14:creationId xmlns:p14="http://schemas.microsoft.com/office/powerpoint/2010/main" val="3584772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14-15/06/2022</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53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Software testing</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Vasilis Petrou</a:t>
            </a:r>
          </a:p>
          <a:p>
            <a:r>
              <a:rPr lang="en-US" dirty="0"/>
              <a:t>vasilis.petrou@outlook.com.gr</a:t>
            </a:r>
          </a:p>
          <a:p>
            <a:r>
              <a:rPr lang="en-US" dirty="0"/>
              <a:t>https://gr.linkedin.com/in/vpetrou</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184130" y="3106050"/>
            <a:ext cx="4852940" cy="884089"/>
          </a:xfrm>
        </p:spPr>
        <p:txBody>
          <a:bodyPr vert="horz" lIns="91440" tIns="45720" rIns="91440" bIns="45720" rtlCol="0" anchor="b">
            <a:normAutofit/>
          </a:bodyPr>
          <a:lstStyle/>
          <a:p>
            <a:r>
              <a:rPr lang="en-US" sz="4400" kern="1200" dirty="0">
                <a:solidFill>
                  <a:schemeClr val="tx1"/>
                </a:solidFill>
                <a:latin typeface="+mj-lt"/>
                <a:ea typeface="+mj-ea"/>
                <a:cs typeface="+mj-cs"/>
              </a:rPr>
              <a:t>Testing Pyramid</a:t>
            </a:r>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3" descr="Diagram&#10;&#10;Description automatically generated">
            <a:extLst>
              <a:ext uri="{FF2B5EF4-FFF2-40B4-BE49-F238E27FC236}">
                <a16:creationId xmlns:a16="http://schemas.microsoft.com/office/drawing/2014/main" id="{97FDA51B-5A9D-4C31-ADE4-BC4C5DA79557}"/>
              </a:ext>
            </a:extLst>
          </p:cNvPr>
          <p:cNvPicPr>
            <a:picLocks noChangeAspect="1"/>
          </p:cNvPicPr>
          <p:nvPr/>
        </p:nvPicPr>
        <p:blipFill>
          <a:blip r:embed="rId2"/>
          <a:srcRect l="19269" r="19269"/>
          <a:stretch>
            <a:fillRect/>
          </a:stretch>
        </p:blipFill>
        <p:spPr>
          <a:xfrm>
            <a:off x="279143" y="816574"/>
            <a:ext cx="5221625" cy="5224853"/>
          </a:xfrm>
          <a:prstGeom prst="rect">
            <a:avLst/>
          </a:prstGeo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199" y="6356350"/>
            <a:ext cx="4941711" cy="365125"/>
          </a:xfrm>
        </p:spPr>
        <p:txBody>
          <a:bodyPr vert="horz" lIns="91440" tIns="45720" rIns="91440" bIns="45720" rtlCol="0" anchor="ctr">
            <a:normAutofit/>
          </a:bodyPr>
          <a:lstStyle/>
          <a:p>
            <a:pPr>
              <a:lnSpc>
                <a:spcPct val="90000"/>
              </a:lnSpc>
              <a:spcAft>
                <a:spcPts val="600"/>
              </a:spcAft>
            </a:pPr>
            <a:r>
              <a:rPr lang="en-US" sz="800">
                <a:solidFill>
                  <a:schemeClr val="bg1"/>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6</a:t>
            </a:fld>
            <a:endParaRPr lang="en-US"/>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009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ECC964B5-DAB4-4060-92AC-2A876F65C067}"/>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256274" y="2565980"/>
            <a:ext cx="9679449" cy="2176520"/>
          </a:xfrm>
        </p:spPr>
        <p:txBody>
          <a:bodyPr vert="horz" lIns="91440" tIns="45720" rIns="91440" bIns="45720" rtlCol="0" anchor="b">
            <a:normAutofit/>
          </a:bodyPr>
          <a:lstStyle/>
          <a:p>
            <a:pPr algn="l"/>
            <a:r>
              <a:rPr lang="en-US" sz="5400" b="1" i="0" kern="1200" cap="all" spc="400" baseline="0" dirty="0">
                <a:solidFill>
                  <a:srgbClr val="FFFFFF"/>
                </a:solidFill>
                <a:latin typeface="+mj-lt"/>
                <a:ea typeface="+mj-ea"/>
                <a:cs typeface="+mj-cs"/>
              </a:rPr>
              <a:t>TEST AUTOMATION PLAYGROUND</a:t>
            </a:r>
            <a:endParaRPr lang="en-US" sz="5400" b="1" i="0" kern="1200" cap="all" baseline="0" dirty="0">
              <a:solidFill>
                <a:srgbClr val="FFFFFF"/>
              </a:solidFill>
              <a:latin typeface="+mj-lt"/>
              <a:ea typeface="+mj-ea"/>
              <a:cs typeface="+mj-cs"/>
            </a:endParaRPr>
          </a:p>
        </p:txBody>
      </p:sp>
      <p:sp>
        <p:nvSpPr>
          <p:cNvPr id="5" name="Date Placeholder 8">
            <a:extLst>
              <a:ext uri="{FF2B5EF4-FFF2-40B4-BE49-F238E27FC236}">
                <a16:creationId xmlns:a16="http://schemas.microsoft.com/office/drawing/2014/main" id="{EB333B5D-4A6C-4388-80FB-01CB5A5ABD90}"/>
              </a:ext>
            </a:extLst>
          </p:cNvPr>
          <p:cNvSpPr txBox="1">
            <a:spLocks/>
          </p:cNvSpPr>
          <p:nvPr/>
        </p:nvSpPr>
        <p:spPr>
          <a:xfrm>
            <a:off x="838200" y="6356350"/>
            <a:ext cx="10043160"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0" dirty="0"/>
              <a:t>14-15/06/2022 Vasilis petrou | kedivim | university of maCedonia</a:t>
            </a:r>
          </a:p>
        </p:txBody>
      </p:sp>
    </p:spTree>
    <p:extLst>
      <p:ext uri="{BB962C8B-B14F-4D97-AF65-F5344CB8AC3E}">
        <p14:creationId xmlns:p14="http://schemas.microsoft.com/office/powerpoint/2010/main" val="74633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473075" y="1504839"/>
            <a:ext cx="6915604" cy="4588329"/>
          </a:xfrm>
        </p:spPr>
        <p:txBody>
          <a:bodyPr>
            <a:normAutofit/>
          </a:bodyPr>
          <a:lstStyle/>
          <a:p>
            <a:r>
              <a:rPr lang="en-US" sz="2000" dirty="0"/>
              <a:t>To practice on software testing we need an application installed in our machine.</a:t>
            </a:r>
          </a:p>
          <a:p>
            <a:endParaRPr lang="en-US" sz="2000" dirty="0"/>
          </a:p>
          <a:p>
            <a:r>
              <a:rPr lang="en-US" sz="2000" dirty="0"/>
              <a:t>Let’s call it </a:t>
            </a:r>
            <a:r>
              <a:rPr lang="en-US" sz="2000" b="1" dirty="0"/>
              <a:t>Test Automation Playground</a:t>
            </a:r>
            <a:r>
              <a:rPr lang="en-US" sz="2000" dirty="0"/>
              <a:t>.</a:t>
            </a:r>
          </a:p>
          <a:p>
            <a:endParaRPr lang="en-US" sz="2000" dirty="0"/>
          </a:p>
          <a:p>
            <a:r>
              <a:rPr lang="en-US" sz="2000" dirty="0"/>
              <a:t>It is an indicative application for which we will create several types of tests.</a:t>
            </a:r>
          </a:p>
          <a:p>
            <a:endParaRPr lang="en-US" sz="2000" dirty="0"/>
          </a:p>
          <a:p>
            <a:r>
              <a:rPr lang="en-US" sz="2000" dirty="0"/>
              <a:t>So, let’s install the Test Automation Playground to start testing.</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750" r="18750"/>
          <a:stretch/>
        </p:blipFill>
        <p:spPr>
          <a:xfrm>
            <a:off x="7451965" y="1665520"/>
            <a:ext cx="4266960" cy="4266968"/>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122065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418986" y="811867"/>
            <a:ext cx="11354027" cy="2743200"/>
          </a:xfrm>
        </p:spPr>
        <p:txBody>
          <a:bodyPr>
            <a:normAutofit/>
          </a:bodyPr>
          <a:lstStyle/>
          <a:p>
            <a:pPr algn="ctr">
              <a:lnSpc>
                <a:spcPct val="150000"/>
              </a:lnSpc>
            </a:pPr>
            <a:r>
              <a:rPr lang="en-US" dirty="0">
                <a:hlinkClick r:id="rId2"/>
              </a:rPr>
              <a:t>https://github.com/vpetrou/uom-test-automation-v2</a:t>
            </a:r>
            <a:r>
              <a:rPr lang="en-US" dirty="0"/>
              <a:t> </a:t>
            </a:r>
          </a:p>
          <a:p>
            <a:pPr algn="just">
              <a:lnSpc>
                <a:spcPct val="150000"/>
              </a:lnSpc>
            </a:pPr>
            <a:r>
              <a:rPr lang="en-US" sz="1600" dirty="0"/>
              <a:t>Test Automation Playground is a </a:t>
            </a:r>
            <a:r>
              <a:rPr lang="en-US" sz="1600" b="1" dirty="0"/>
              <a:t>DEMO Web application </a:t>
            </a:r>
            <a:r>
              <a:rPr lang="en-US" sz="1600" dirty="0"/>
              <a:t>with </a:t>
            </a:r>
            <a:r>
              <a:rPr lang="en-US" sz="1600" b="1" dirty="0"/>
              <a:t>CRUD</a:t>
            </a:r>
            <a:r>
              <a:rPr lang="en-US" sz="1600" dirty="0"/>
              <a:t> (Create Retrieve Update Delete) operations built with </a:t>
            </a:r>
            <a:r>
              <a:rPr lang="en-US" sz="1600" b="1" dirty="0"/>
              <a:t>Java Spring Boot </a:t>
            </a:r>
            <a:r>
              <a:rPr lang="en-US" sz="1600" dirty="0"/>
              <a:t>and </a:t>
            </a:r>
            <a:r>
              <a:rPr lang="en-US" sz="1600" b="1" dirty="0"/>
              <a:t>Angular</a:t>
            </a:r>
            <a:r>
              <a:rPr lang="en-US" sz="1600" dirty="0"/>
              <a:t>.</a:t>
            </a:r>
          </a:p>
          <a:p>
            <a:pPr algn="just">
              <a:lnSpc>
                <a:spcPct val="150000"/>
              </a:lnSpc>
            </a:pPr>
            <a:r>
              <a:rPr lang="en-US" sz="1600" dirty="0"/>
              <a:t>It contains a User Interface (</a:t>
            </a:r>
            <a:r>
              <a:rPr lang="en-US" sz="1600" b="1" dirty="0"/>
              <a:t>UI</a:t>
            </a:r>
            <a:r>
              <a:rPr lang="en-US" sz="1600" dirty="0"/>
              <a:t>) environment, and a </a:t>
            </a:r>
            <a:r>
              <a:rPr lang="en-US" sz="1600" b="1" dirty="0"/>
              <a:t>REST</a:t>
            </a:r>
            <a:r>
              <a:rPr lang="en-US" sz="1600" dirty="0"/>
              <a:t> API.</a:t>
            </a:r>
          </a:p>
          <a:p>
            <a:pPr algn="just">
              <a:lnSpc>
                <a:spcPct val="150000"/>
              </a:lnSpc>
            </a:pPr>
            <a:r>
              <a:rPr lang="en-US" sz="1600" dirty="0"/>
              <a:t>Repository contains a </a:t>
            </a:r>
            <a:r>
              <a:rPr lang="en-US" sz="1600" b="1" dirty="0"/>
              <a:t>README</a:t>
            </a:r>
            <a:r>
              <a:rPr lang="en-US" sz="1600" dirty="0"/>
              <a:t> file with clear guidelines on how to install and run the Test Automation Playground.</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10043160" cy="365125"/>
          </a:xfrm>
        </p:spPr>
        <p:txBody>
          <a:bodyPr/>
          <a:lstStyle/>
          <a:p>
            <a:r>
              <a:rPr lang="en-US" b="0" dirty="0">
                <a:solidFill>
                  <a:srgbClr val="002060"/>
                </a:solidFill>
              </a:rPr>
              <a:t>14-15/06/2022 Vasilis petrou | kedivim | university of maCedonia</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Software testing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3" name="Picture 12">
            <a:extLst>
              <a:ext uri="{FF2B5EF4-FFF2-40B4-BE49-F238E27FC236}">
                <a16:creationId xmlns:a16="http://schemas.microsoft.com/office/drawing/2014/main" id="{81A3E10C-FD3D-43C3-B15B-2C08E746C20C}"/>
              </a:ext>
            </a:extLst>
          </p:cNvPr>
          <p:cNvPicPr>
            <a:picLocks noChangeAspect="1"/>
          </p:cNvPicPr>
          <p:nvPr/>
        </p:nvPicPr>
        <p:blipFill>
          <a:blip r:embed="rId3"/>
          <a:stretch>
            <a:fillRect/>
          </a:stretch>
        </p:blipFill>
        <p:spPr>
          <a:xfrm>
            <a:off x="476994" y="3424422"/>
            <a:ext cx="4146904" cy="2623231"/>
          </a:xfrm>
          <a:prstGeom prst="rect">
            <a:avLst/>
          </a:prstGeom>
        </p:spPr>
      </p:pic>
      <p:pic>
        <p:nvPicPr>
          <p:cNvPr id="15" name="Picture 14">
            <a:extLst>
              <a:ext uri="{FF2B5EF4-FFF2-40B4-BE49-F238E27FC236}">
                <a16:creationId xmlns:a16="http://schemas.microsoft.com/office/drawing/2014/main" id="{E1D9DBA9-AD26-4095-9A03-882169F01800}"/>
              </a:ext>
            </a:extLst>
          </p:cNvPr>
          <p:cNvPicPr>
            <a:picLocks noChangeAspect="1"/>
          </p:cNvPicPr>
          <p:nvPr/>
        </p:nvPicPr>
        <p:blipFill>
          <a:blip r:embed="rId4"/>
          <a:stretch>
            <a:fillRect/>
          </a:stretch>
        </p:blipFill>
        <p:spPr>
          <a:xfrm>
            <a:off x="4882423" y="3424422"/>
            <a:ext cx="1733792" cy="2048161"/>
          </a:xfrm>
          <a:prstGeom prst="rect">
            <a:avLst/>
          </a:prstGeom>
        </p:spPr>
      </p:pic>
      <p:pic>
        <p:nvPicPr>
          <p:cNvPr id="17" name="Picture 16">
            <a:extLst>
              <a:ext uri="{FF2B5EF4-FFF2-40B4-BE49-F238E27FC236}">
                <a16:creationId xmlns:a16="http://schemas.microsoft.com/office/drawing/2014/main" id="{E8A21910-F5BF-4D12-AAE0-28DB45F59636}"/>
              </a:ext>
            </a:extLst>
          </p:cNvPr>
          <p:cNvPicPr>
            <a:picLocks noChangeAspect="1"/>
          </p:cNvPicPr>
          <p:nvPr/>
        </p:nvPicPr>
        <p:blipFill>
          <a:blip r:embed="rId5"/>
          <a:stretch>
            <a:fillRect/>
          </a:stretch>
        </p:blipFill>
        <p:spPr>
          <a:xfrm>
            <a:off x="6900655" y="3429000"/>
            <a:ext cx="4814352" cy="2617133"/>
          </a:xfrm>
          <a:prstGeom prst="rect">
            <a:avLst/>
          </a:prstGeom>
        </p:spPr>
      </p:pic>
    </p:spTree>
    <p:extLst>
      <p:ext uri="{BB962C8B-B14F-4D97-AF65-F5344CB8AC3E}">
        <p14:creationId xmlns:p14="http://schemas.microsoft.com/office/powerpoint/2010/main" val="33634019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{7F566E37-1250-4D68-B496-032DE375DFAD}tf89338750_win32</Template>
  <TotalTime>1893</TotalTime>
  <Words>2285</Words>
  <Application>Microsoft Office PowerPoint</Application>
  <PresentationFormat>Widescreen</PresentationFormat>
  <Paragraphs>285</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Calibri</vt:lpstr>
      <vt:lpstr>Calibri Light</vt:lpstr>
      <vt:lpstr>Courier New</vt:lpstr>
      <vt:lpstr>Franklin Gothic Book</vt:lpstr>
      <vt:lpstr>montregular</vt:lpstr>
      <vt:lpstr>Trebuchet MS</vt:lpstr>
      <vt:lpstr>Univers</vt:lpstr>
      <vt:lpstr>Wingdings</vt:lpstr>
      <vt:lpstr>Wingdings 2</vt:lpstr>
      <vt:lpstr>GradientUnivers</vt:lpstr>
      <vt:lpstr>Software testing</vt:lpstr>
      <vt:lpstr>About me</vt:lpstr>
      <vt:lpstr>Roadmap</vt:lpstr>
      <vt:lpstr>Software Testing</vt:lpstr>
      <vt:lpstr>Software Testing</vt:lpstr>
      <vt:lpstr>Testing Pyramid</vt:lpstr>
      <vt:lpstr>TEST AUTOMATION PLAYGROUND</vt:lpstr>
      <vt:lpstr>PowerPoint Presentation</vt:lpstr>
      <vt:lpstr>PowerPoint Presentation</vt:lpstr>
      <vt:lpstr>UNIT Testing</vt:lpstr>
      <vt:lpstr>Developer Testing is an important step towards accountability. It gives developers a way to demonstrate the quality of the software they produce.</vt:lpstr>
      <vt:lpstr>Unit Testing</vt:lpstr>
      <vt:lpstr>Unit Tests Implemented by…</vt:lpstr>
      <vt:lpstr>Not a Unit Test, when…</vt:lpstr>
      <vt:lpstr>Unit Test Best Practices</vt:lpstr>
      <vt:lpstr>Unit Test Tools</vt:lpstr>
      <vt:lpstr>INTEGRATION Testing</vt:lpstr>
      <vt:lpstr>Integration Testing</vt:lpstr>
      <vt:lpstr>Integration Tests Implemented by…</vt:lpstr>
      <vt:lpstr>Integration Testing Approaches</vt:lpstr>
      <vt:lpstr>Integration Test Best Practices</vt:lpstr>
      <vt:lpstr>Integration Test Tools</vt:lpstr>
      <vt:lpstr>BDD Behavior-driven development</vt:lpstr>
      <vt:lpstr>PowerPoint Presentation</vt:lpstr>
      <vt:lpstr>Why Cucumber</vt:lpstr>
      <vt:lpstr>Example</vt:lpstr>
      <vt:lpstr>Format and Syntax</vt:lpstr>
      <vt:lpstr>Feature</vt:lpstr>
      <vt:lpstr>Scenario</vt:lpstr>
      <vt:lpstr>Given, When, Then</vt:lpstr>
      <vt:lpstr>And, But</vt:lpstr>
      <vt:lpstr>Background</vt:lpstr>
      <vt:lpstr>Data Tables</vt:lpstr>
      <vt:lpstr>Scenario Outline</vt:lpstr>
      <vt:lpstr>The main layers of a Cucumber test suite</vt:lpstr>
      <vt:lpstr>Maven Project Archetype</vt:lpstr>
      <vt:lpstr>BDD Tools</vt:lpstr>
      <vt:lpstr>API Testing</vt:lpstr>
      <vt:lpstr>API Testing</vt:lpstr>
      <vt:lpstr>API Tests Implemented by…</vt:lpstr>
      <vt:lpstr>API Test Best Practices</vt:lpstr>
      <vt:lpstr>API Testing Tools</vt:lpstr>
      <vt:lpstr>UI Testing</vt:lpstr>
      <vt:lpstr>UI Testing</vt:lpstr>
      <vt:lpstr>UI Tests Implemented by…</vt:lpstr>
      <vt:lpstr>UI Test Best Practices</vt:lpstr>
      <vt:lpstr>UI Testing Tools</vt:lpstr>
      <vt:lpstr>LINKS</vt:lpstr>
      <vt:lpstr>Links</vt:lpstr>
      <vt:lpstr>Testing Principals  &amp; Certifications</vt:lpstr>
      <vt:lpstr>Where to find me?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PETROU Vasilios</dc:creator>
  <cp:lastModifiedBy>PETROU Vasilios</cp:lastModifiedBy>
  <cp:revision>34</cp:revision>
  <dcterms:created xsi:type="dcterms:W3CDTF">2022-06-08T06:20:43Z</dcterms:created>
  <dcterms:modified xsi:type="dcterms:W3CDTF">2022-06-14T03:20:30Z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